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83676" r:id="rId1"/>
  </p:sldMasterIdLst>
  <p:notesMasterIdLst>
    <p:notesMasterId r:id="rId44"/>
  </p:notesMasterIdLst>
  <p:sldIdLst>
    <p:sldId id="388" r:id="rId2"/>
    <p:sldId id="257" r:id="rId3"/>
    <p:sldId id="261" r:id="rId4"/>
    <p:sldId id="260" r:id="rId5"/>
    <p:sldId id="279" r:id="rId6"/>
    <p:sldId id="354" r:id="rId7"/>
    <p:sldId id="391" r:id="rId8"/>
    <p:sldId id="353" r:id="rId9"/>
    <p:sldId id="390" r:id="rId10"/>
    <p:sldId id="371" r:id="rId11"/>
    <p:sldId id="280" r:id="rId12"/>
    <p:sldId id="368" r:id="rId13"/>
    <p:sldId id="369" r:id="rId14"/>
    <p:sldId id="370" r:id="rId15"/>
    <p:sldId id="278" r:id="rId16"/>
    <p:sldId id="343" r:id="rId17"/>
    <p:sldId id="344" r:id="rId18"/>
    <p:sldId id="345" r:id="rId19"/>
    <p:sldId id="346" r:id="rId20"/>
    <p:sldId id="347" r:id="rId21"/>
    <p:sldId id="348" r:id="rId22"/>
    <p:sldId id="349" r:id="rId23"/>
    <p:sldId id="342" r:id="rId24"/>
    <p:sldId id="358" r:id="rId25"/>
    <p:sldId id="351" r:id="rId26"/>
    <p:sldId id="359" r:id="rId27"/>
    <p:sldId id="352" r:id="rId28"/>
    <p:sldId id="360" r:id="rId29"/>
    <p:sldId id="355" r:id="rId30"/>
    <p:sldId id="361" r:id="rId31"/>
    <p:sldId id="357" r:id="rId32"/>
    <p:sldId id="362" r:id="rId33"/>
    <p:sldId id="258" r:id="rId34"/>
    <p:sldId id="363" r:id="rId35"/>
    <p:sldId id="364" r:id="rId36"/>
    <p:sldId id="365" r:id="rId37"/>
    <p:sldId id="366" r:id="rId38"/>
    <p:sldId id="350" r:id="rId39"/>
    <p:sldId id="367" r:id="rId40"/>
    <p:sldId id="389" r:id="rId41"/>
    <p:sldId id="340" r:id="rId42"/>
    <p:sldId id="338" r:id="rId43"/>
  </p:sldIdLst>
  <p:sldSz cx="9906000" cy="6858000" type="A4"/>
  <p:notesSz cx="6807200" cy="9939338"/>
  <p:defaultTextStyle>
    <a:defPPr>
      <a:defRPr lang="en-US"/>
    </a:defPPr>
    <a:lvl1pPr marL="0" algn="l" defTabSz="419938" rtl="0" eaLnBrk="1" latinLnBrk="0" hangingPunct="1">
      <a:defRPr sz="1653" kern="1200">
        <a:solidFill>
          <a:schemeClr val="tx1"/>
        </a:solidFill>
        <a:latin typeface="+mn-lt"/>
        <a:ea typeface="+mn-ea"/>
        <a:cs typeface="+mn-cs"/>
      </a:defRPr>
    </a:lvl1pPr>
    <a:lvl2pPr marL="419938" algn="l" defTabSz="419938" rtl="0" eaLnBrk="1" latinLnBrk="0" hangingPunct="1">
      <a:defRPr sz="1653" kern="1200">
        <a:solidFill>
          <a:schemeClr val="tx1"/>
        </a:solidFill>
        <a:latin typeface="+mn-lt"/>
        <a:ea typeface="+mn-ea"/>
        <a:cs typeface="+mn-cs"/>
      </a:defRPr>
    </a:lvl2pPr>
    <a:lvl3pPr marL="839876" algn="l" defTabSz="419938" rtl="0" eaLnBrk="1" latinLnBrk="0" hangingPunct="1">
      <a:defRPr sz="1653" kern="1200">
        <a:solidFill>
          <a:schemeClr val="tx1"/>
        </a:solidFill>
        <a:latin typeface="+mn-lt"/>
        <a:ea typeface="+mn-ea"/>
        <a:cs typeface="+mn-cs"/>
      </a:defRPr>
    </a:lvl3pPr>
    <a:lvl4pPr marL="1259815" algn="l" defTabSz="419938" rtl="0" eaLnBrk="1" latinLnBrk="0" hangingPunct="1">
      <a:defRPr sz="1653" kern="1200">
        <a:solidFill>
          <a:schemeClr val="tx1"/>
        </a:solidFill>
        <a:latin typeface="+mn-lt"/>
        <a:ea typeface="+mn-ea"/>
        <a:cs typeface="+mn-cs"/>
      </a:defRPr>
    </a:lvl4pPr>
    <a:lvl5pPr marL="1679753" algn="l" defTabSz="419938" rtl="0" eaLnBrk="1" latinLnBrk="0" hangingPunct="1">
      <a:defRPr sz="1653" kern="1200">
        <a:solidFill>
          <a:schemeClr val="tx1"/>
        </a:solidFill>
        <a:latin typeface="+mn-lt"/>
        <a:ea typeface="+mn-ea"/>
        <a:cs typeface="+mn-cs"/>
      </a:defRPr>
    </a:lvl5pPr>
    <a:lvl6pPr marL="2099691" algn="l" defTabSz="419938" rtl="0" eaLnBrk="1" latinLnBrk="0" hangingPunct="1">
      <a:defRPr sz="1653" kern="1200">
        <a:solidFill>
          <a:schemeClr val="tx1"/>
        </a:solidFill>
        <a:latin typeface="+mn-lt"/>
        <a:ea typeface="+mn-ea"/>
        <a:cs typeface="+mn-cs"/>
      </a:defRPr>
    </a:lvl6pPr>
    <a:lvl7pPr marL="2519629" algn="l" defTabSz="419938" rtl="0" eaLnBrk="1" latinLnBrk="0" hangingPunct="1">
      <a:defRPr sz="1653" kern="1200">
        <a:solidFill>
          <a:schemeClr val="tx1"/>
        </a:solidFill>
        <a:latin typeface="+mn-lt"/>
        <a:ea typeface="+mn-ea"/>
        <a:cs typeface="+mn-cs"/>
      </a:defRPr>
    </a:lvl7pPr>
    <a:lvl8pPr marL="2939567" algn="l" defTabSz="419938" rtl="0" eaLnBrk="1" latinLnBrk="0" hangingPunct="1">
      <a:defRPr sz="1653" kern="1200">
        <a:solidFill>
          <a:schemeClr val="tx1"/>
        </a:solidFill>
        <a:latin typeface="+mn-lt"/>
        <a:ea typeface="+mn-ea"/>
        <a:cs typeface="+mn-cs"/>
      </a:defRPr>
    </a:lvl8pPr>
    <a:lvl9pPr marL="3359506" algn="l" defTabSz="419938" rtl="0" eaLnBrk="1" latinLnBrk="0" hangingPunct="1">
      <a:defRPr sz="16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167"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A0DF68-40BB-3469-C2F6-C64B25DF9EA7}" name="Hagiwara, Takehiro (SMOJ)" initials="TH" userId="S::Takehiro.Hagiwara@sony.com::7b19cd17-f5f9-4446-b1c4-20b5c2787699" providerId="AD"/>
  <p188:author id="{09792E6C-7F82-F695-6660-D34080B61590}" name="Urata, Keisuke (FRONTAGE)" initials="UK(" userId="S::Keisuke.A.Urata@sony.com::d226a9f4-359b-4cec-9339-17a9ded9b2d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EF"/>
    <a:srgbClr val="0060AF"/>
    <a:srgbClr val="EF59A1"/>
    <a:srgbClr val="7FC036"/>
    <a:srgbClr val="ECF9FE"/>
    <a:srgbClr val="FDB834"/>
    <a:srgbClr val="E05440"/>
    <a:srgbClr val="84D0EF"/>
    <a:srgbClr val="FFF1D0"/>
    <a:srgbClr val="E7F1EB"/>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D2525F-8B3A-40E3-92E3-B6EE8B129A16}" v="13" dt="2024-10-31T07:57:23.84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978" y="78"/>
      </p:cViewPr>
      <p:guideLst>
        <p:guide orient="horz" pos="2160"/>
        <p:guide pos="616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3"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asubashi, Kazuya (FRONTAGE)" userId="3954b79c-d3ca-41c4-81bd-1d7d4e133c5d" providerId="ADAL" clId="{67D2525F-8B3A-40E3-92E3-B6EE8B129A16}"/>
    <pc:docChg chg="undo custSel addSld delSld modSld sldOrd">
      <pc:chgData name="Karasubashi, Kazuya (FRONTAGE)" userId="3954b79c-d3ca-41c4-81bd-1d7d4e133c5d" providerId="ADAL" clId="{67D2525F-8B3A-40E3-92E3-B6EE8B129A16}" dt="2024-10-31T11:51:22.728" v="586"/>
      <pc:docMkLst>
        <pc:docMk/>
      </pc:docMkLst>
      <pc:sldChg chg="addSp delSp modSp new mod ord">
        <pc:chgData name="Karasubashi, Kazuya (FRONTAGE)" userId="3954b79c-d3ca-41c4-81bd-1d7d4e133c5d" providerId="ADAL" clId="{67D2525F-8B3A-40E3-92E3-B6EE8B129A16}" dt="2024-10-31T11:51:22.728" v="586"/>
        <pc:sldMkLst>
          <pc:docMk/>
          <pc:sldMk cId="444981830" sldId="391"/>
        </pc:sldMkLst>
        <pc:spChg chg="mod">
          <ac:chgData name="Karasubashi, Kazuya (FRONTAGE)" userId="3954b79c-d3ca-41c4-81bd-1d7d4e133c5d" providerId="ADAL" clId="{67D2525F-8B3A-40E3-92E3-B6EE8B129A16}" dt="2024-10-31T07:38:12.530" v="48" actId="20577"/>
          <ac:spMkLst>
            <pc:docMk/>
            <pc:sldMk cId="444981830" sldId="391"/>
            <ac:spMk id="2" creationId="{6AD64670-3618-0AF4-EFA7-1F0704571C3C}"/>
          </ac:spMkLst>
        </pc:spChg>
        <pc:spChg chg="add mod">
          <ac:chgData name="Karasubashi, Kazuya (FRONTAGE)" userId="3954b79c-d3ca-41c4-81bd-1d7d4e133c5d" providerId="ADAL" clId="{67D2525F-8B3A-40E3-92E3-B6EE8B129A16}" dt="2024-10-31T11:49:13.496" v="521" actId="2711"/>
          <ac:spMkLst>
            <pc:docMk/>
            <pc:sldMk cId="444981830" sldId="391"/>
            <ac:spMk id="3" creationId="{93B59865-2E6E-5459-63A9-5F2244280193}"/>
          </ac:spMkLst>
        </pc:spChg>
        <pc:spChg chg="add mod">
          <ac:chgData name="Karasubashi, Kazuya (FRONTAGE)" userId="3954b79c-d3ca-41c4-81bd-1d7d4e133c5d" providerId="ADAL" clId="{67D2525F-8B3A-40E3-92E3-B6EE8B129A16}" dt="2024-10-31T11:50:58.087" v="584" actId="2711"/>
          <ac:spMkLst>
            <pc:docMk/>
            <pc:sldMk cId="444981830" sldId="391"/>
            <ac:spMk id="4" creationId="{DFF08118-403F-FC7A-0FC0-B3DC000FB6C8}"/>
          </ac:spMkLst>
        </pc:spChg>
        <pc:spChg chg="add mod ord">
          <ac:chgData name="Karasubashi, Kazuya (FRONTAGE)" userId="3954b79c-d3ca-41c4-81bd-1d7d4e133c5d" providerId="ADAL" clId="{67D2525F-8B3A-40E3-92E3-B6EE8B129A16}" dt="2024-10-31T07:51:42.920" v="73" actId="164"/>
          <ac:spMkLst>
            <pc:docMk/>
            <pc:sldMk cId="444981830" sldId="391"/>
            <ac:spMk id="7" creationId="{5ADE818E-3D40-66FA-2D63-47E475080948}"/>
          </ac:spMkLst>
        </pc:spChg>
        <pc:spChg chg="mod">
          <ac:chgData name="Karasubashi, Kazuya (FRONTAGE)" userId="3954b79c-d3ca-41c4-81bd-1d7d4e133c5d" providerId="ADAL" clId="{67D2525F-8B3A-40E3-92E3-B6EE8B129A16}" dt="2024-10-31T07:51:52.050" v="75"/>
          <ac:spMkLst>
            <pc:docMk/>
            <pc:sldMk cId="444981830" sldId="391"/>
            <ac:spMk id="13" creationId="{5ADE818E-3D40-66FA-2D63-47E475080948}"/>
          </ac:spMkLst>
        </pc:spChg>
        <pc:spChg chg="add mod">
          <ac:chgData name="Karasubashi, Kazuya (FRONTAGE)" userId="3954b79c-d3ca-41c4-81bd-1d7d4e133c5d" providerId="ADAL" clId="{67D2525F-8B3A-40E3-92E3-B6EE8B129A16}" dt="2024-10-31T08:34:34.546" v="279" actId="693"/>
          <ac:spMkLst>
            <pc:docMk/>
            <pc:sldMk cId="444981830" sldId="391"/>
            <ac:spMk id="15" creationId="{748FACE0-1C59-73C9-A65E-C85A053945A9}"/>
          </ac:spMkLst>
        </pc:spChg>
        <pc:spChg chg="add mod">
          <ac:chgData name="Karasubashi, Kazuya (FRONTAGE)" userId="3954b79c-d3ca-41c4-81bd-1d7d4e133c5d" providerId="ADAL" clId="{67D2525F-8B3A-40E3-92E3-B6EE8B129A16}" dt="2024-10-31T08:34:34.546" v="279" actId="693"/>
          <ac:spMkLst>
            <pc:docMk/>
            <pc:sldMk cId="444981830" sldId="391"/>
            <ac:spMk id="16" creationId="{34C04EB3-1D86-AC8D-4C68-B924ECF24CEF}"/>
          </ac:spMkLst>
        </pc:spChg>
        <pc:spChg chg="add mod">
          <ac:chgData name="Karasubashi, Kazuya (FRONTAGE)" userId="3954b79c-d3ca-41c4-81bd-1d7d4e133c5d" providerId="ADAL" clId="{67D2525F-8B3A-40E3-92E3-B6EE8B129A16}" dt="2024-10-31T08:34:34.546" v="279" actId="693"/>
          <ac:spMkLst>
            <pc:docMk/>
            <pc:sldMk cId="444981830" sldId="391"/>
            <ac:spMk id="17" creationId="{1DBBBBCF-5485-9081-96DA-DD6583B0CA32}"/>
          </ac:spMkLst>
        </pc:spChg>
        <pc:spChg chg="add mod">
          <ac:chgData name="Karasubashi, Kazuya (FRONTAGE)" userId="3954b79c-d3ca-41c4-81bd-1d7d4e133c5d" providerId="ADAL" clId="{67D2525F-8B3A-40E3-92E3-B6EE8B129A16}" dt="2024-10-31T08:37:36.950" v="468" actId="20577"/>
          <ac:spMkLst>
            <pc:docMk/>
            <pc:sldMk cId="444981830" sldId="391"/>
            <ac:spMk id="18" creationId="{AD4A77A3-0A8D-6E8F-7EC9-FEC57732FB49}"/>
          </ac:spMkLst>
        </pc:spChg>
        <pc:spChg chg="add mod">
          <ac:chgData name="Karasubashi, Kazuya (FRONTAGE)" userId="3954b79c-d3ca-41c4-81bd-1d7d4e133c5d" providerId="ADAL" clId="{67D2525F-8B3A-40E3-92E3-B6EE8B129A16}" dt="2024-10-31T08:39:57.543" v="494" actId="255"/>
          <ac:spMkLst>
            <pc:docMk/>
            <pc:sldMk cId="444981830" sldId="391"/>
            <ac:spMk id="20" creationId="{74E7B9E5-ADA4-9CA7-3F65-8A1195452AC6}"/>
          </ac:spMkLst>
        </pc:spChg>
        <pc:spChg chg="add mod">
          <ac:chgData name="Karasubashi, Kazuya (FRONTAGE)" userId="3954b79c-d3ca-41c4-81bd-1d7d4e133c5d" providerId="ADAL" clId="{67D2525F-8B3A-40E3-92E3-B6EE8B129A16}" dt="2024-10-31T08:39:57.543" v="494" actId="255"/>
          <ac:spMkLst>
            <pc:docMk/>
            <pc:sldMk cId="444981830" sldId="391"/>
            <ac:spMk id="22" creationId="{F291AB65-46CA-2861-5B52-60732E716205}"/>
          </ac:spMkLst>
        </pc:spChg>
        <pc:spChg chg="add mod">
          <ac:chgData name="Karasubashi, Kazuya (FRONTAGE)" userId="3954b79c-d3ca-41c4-81bd-1d7d4e133c5d" providerId="ADAL" clId="{67D2525F-8B3A-40E3-92E3-B6EE8B129A16}" dt="2024-10-31T08:39:57.543" v="494" actId="255"/>
          <ac:spMkLst>
            <pc:docMk/>
            <pc:sldMk cId="444981830" sldId="391"/>
            <ac:spMk id="24" creationId="{59C207A2-9A1A-5F90-B5CE-5602C83D3222}"/>
          </ac:spMkLst>
        </pc:spChg>
        <pc:grpChg chg="add del mod">
          <ac:chgData name="Karasubashi, Kazuya (FRONTAGE)" userId="3954b79c-d3ca-41c4-81bd-1d7d4e133c5d" providerId="ADAL" clId="{67D2525F-8B3A-40E3-92E3-B6EE8B129A16}" dt="2024-10-31T07:51:50.579" v="74" actId="21"/>
          <ac:grpSpMkLst>
            <pc:docMk/>
            <pc:sldMk cId="444981830" sldId="391"/>
            <ac:grpSpMk id="10" creationId="{7958CA8C-B0DF-188A-9843-E688B4D415FD}"/>
          </ac:grpSpMkLst>
        </pc:grpChg>
        <pc:grpChg chg="add mod">
          <ac:chgData name="Karasubashi, Kazuya (FRONTAGE)" userId="3954b79c-d3ca-41c4-81bd-1d7d4e133c5d" providerId="ADAL" clId="{67D2525F-8B3A-40E3-92E3-B6EE8B129A16}" dt="2024-10-31T07:51:52.050" v="75"/>
          <ac:grpSpMkLst>
            <pc:docMk/>
            <pc:sldMk cId="444981830" sldId="391"/>
            <ac:grpSpMk id="11" creationId="{7958CA8C-B0DF-188A-9843-E688B4D415FD}"/>
          </ac:grpSpMkLst>
        </pc:grpChg>
        <pc:picChg chg="add del mod">
          <ac:chgData name="Karasubashi, Kazuya (FRONTAGE)" userId="3954b79c-d3ca-41c4-81bd-1d7d4e133c5d" providerId="ADAL" clId="{67D2525F-8B3A-40E3-92E3-B6EE8B129A16}" dt="2024-10-31T07:50:57.065" v="65" actId="478"/>
          <ac:picMkLst>
            <pc:docMk/>
            <pc:sldMk cId="444981830" sldId="391"/>
            <ac:picMk id="4" creationId="{D5E7C85E-16D2-2749-DF89-B35D633F0D2C}"/>
          </ac:picMkLst>
        </pc:picChg>
        <pc:picChg chg="add del mod">
          <ac:chgData name="Karasubashi, Kazuya (FRONTAGE)" userId="3954b79c-d3ca-41c4-81bd-1d7d4e133c5d" providerId="ADAL" clId="{67D2525F-8B3A-40E3-92E3-B6EE8B129A16}" dt="2024-10-31T07:50:57.817" v="66" actId="478"/>
          <ac:picMkLst>
            <pc:docMk/>
            <pc:sldMk cId="444981830" sldId="391"/>
            <ac:picMk id="6" creationId="{C3BA34A4-86C5-984E-88F3-AFC427DAA863}"/>
          </ac:picMkLst>
        </pc:picChg>
        <pc:picChg chg="add mod">
          <ac:chgData name="Karasubashi, Kazuya (FRONTAGE)" userId="3954b79c-d3ca-41c4-81bd-1d7d4e133c5d" providerId="ADAL" clId="{67D2525F-8B3A-40E3-92E3-B6EE8B129A16}" dt="2024-10-31T07:51:42.920" v="73" actId="164"/>
          <ac:picMkLst>
            <pc:docMk/>
            <pc:sldMk cId="444981830" sldId="391"/>
            <ac:picMk id="9" creationId="{93CE76C6-D7CE-08FC-0539-8ABA61B916C3}"/>
          </ac:picMkLst>
        </pc:picChg>
        <pc:picChg chg="mod">
          <ac:chgData name="Karasubashi, Kazuya (FRONTAGE)" userId="3954b79c-d3ca-41c4-81bd-1d7d4e133c5d" providerId="ADAL" clId="{67D2525F-8B3A-40E3-92E3-B6EE8B129A16}" dt="2024-10-31T07:51:52.050" v="75"/>
          <ac:picMkLst>
            <pc:docMk/>
            <pc:sldMk cId="444981830" sldId="391"/>
            <ac:picMk id="12" creationId="{93CE76C6-D7CE-08FC-0539-8ABA61B916C3}"/>
          </ac:picMkLst>
        </pc:picChg>
        <pc:picChg chg="add mod">
          <ac:chgData name="Karasubashi, Kazuya (FRONTAGE)" userId="3954b79c-d3ca-41c4-81bd-1d7d4e133c5d" providerId="ADAL" clId="{67D2525F-8B3A-40E3-92E3-B6EE8B129A16}" dt="2024-10-31T08:38:30.805" v="480" actId="1076"/>
          <ac:picMkLst>
            <pc:docMk/>
            <pc:sldMk cId="444981830" sldId="391"/>
            <ac:picMk id="14" creationId="{835F4E15-D387-ADCE-65B3-60C764696092}"/>
          </ac:picMkLst>
        </pc:picChg>
        <pc:picChg chg="add mod">
          <ac:chgData name="Karasubashi, Kazuya (FRONTAGE)" userId="3954b79c-d3ca-41c4-81bd-1d7d4e133c5d" providerId="ADAL" clId="{67D2525F-8B3A-40E3-92E3-B6EE8B129A16}" dt="2024-10-31T07:57:23.848" v="273" actId="14100"/>
          <ac:picMkLst>
            <pc:docMk/>
            <pc:sldMk cId="444981830" sldId="391"/>
            <ac:picMk id="1026" creationId="{826C35EA-2A23-EDA1-AE9B-99D3EBFE9335}"/>
          </ac:picMkLst>
        </pc:picChg>
      </pc:sldChg>
      <pc:sldChg chg="new del">
        <pc:chgData name="Karasubashi, Kazuya (FRONTAGE)" userId="3954b79c-d3ca-41c4-81bd-1d7d4e133c5d" providerId="ADAL" clId="{67D2525F-8B3A-40E3-92E3-B6EE8B129A16}" dt="2024-10-31T07:37:42.061" v="1" actId="680"/>
        <pc:sldMkLst>
          <pc:docMk/>
          <pc:sldMk cId="2244155226" sldId="391"/>
        </pc:sldMkLst>
      </pc:sldChg>
    </pc:docChg>
  </pc:docChgLst>
  <pc:docChgLst>
    <pc:chgData name="Karasubashi, Kazuya (FRONTAGE)" userId="3954b79c-d3ca-41c4-81bd-1d7d4e133c5d" providerId="ADAL" clId="{038C814D-EE2D-43B0-A4CF-D600ED313E1E}"/>
    <pc:docChg chg="custSel modSld">
      <pc:chgData name="Karasubashi, Kazuya (FRONTAGE)" userId="3954b79c-d3ca-41c4-81bd-1d7d4e133c5d" providerId="ADAL" clId="{038C814D-EE2D-43B0-A4CF-D600ED313E1E}" dt="2024-10-30T04:57:33.767" v="11" actId="1076"/>
      <pc:docMkLst>
        <pc:docMk/>
      </pc:docMkLst>
      <pc:sldChg chg="addSp delSp modSp mod">
        <pc:chgData name="Karasubashi, Kazuya (FRONTAGE)" userId="3954b79c-d3ca-41c4-81bd-1d7d4e133c5d" providerId="ADAL" clId="{038C814D-EE2D-43B0-A4CF-D600ED313E1E}" dt="2024-10-30T04:57:33.767" v="11" actId="1076"/>
        <pc:sldMkLst>
          <pc:docMk/>
          <pc:sldMk cId="2943059891" sldId="389"/>
        </pc:sldMkLst>
        <pc:spChg chg="del">
          <ac:chgData name="Karasubashi, Kazuya (FRONTAGE)" userId="3954b79c-d3ca-41c4-81bd-1d7d4e133c5d" providerId="ADAL" clId="{038C814D-EE2D-43B0-A4CF-D600ED313E1E}" dt="2024-10-30T04:57:27.819" v="10" actId="478"/>
          <ac:spMkLst>
            <pc:docMk/>
            <pc:sldMk cId="2943059891" sldId="389"/>
            <ac:spMk id="2" creationId="{205CAEF2-A2C1-A7A1-8630-5513F888B493}"/>
          </ac:spMkLst>
        </pc:spChg>
        <pc:spChg chg="add mod">
          <ac:chgData name="Karasubashi, Kazuya (FRONTAGE)" userId="3954b79c-d3ca-41c4-81bd-1d7d4e133c5d" providerId="ADAL" clId="{038C814D-EE2D-43B0-A4CF-D600ED313E1E}" dt="2024-10-30T04:57:33.767" v="11" actId="1076"/>
          <ac:spMkLst>
            <pc:docMk/>
            <pc:sldMk cId="2943059891" sldId="389"/>
            <ac:spMk id="6" creationId="{1075A77D-18E8-F70A-A3DC-601FBFFEDA2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atin typeface="SST Japanese Pro Regular" panose="020B0504030504020204" pitchFamily="34" charset="-128"/>
                <a:ea typeface="SST Japanese Pro Regular" panose="020B0504030504020204" pitchFamily="34" charset="-128"/>
              </a:defRPr>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atin typeface="SST Japanese Pro Regular" panose="020B0504030504020204" pitchFamily="34" charset="-128"/>
                <a:ea typeface="SST Japanese Pro Regular" panose="020B0504030504020204" pitchFamily="34" charset="-128"/>
              </a:defRPr>
            </a:lvl1pPr>
          </a:lstStyle>
          <a:p>
            <a:fld id="{7D41309A-7449-864A-817F-7598408E0CF7}" type="datetimeFigureOut">
              <a:rPr kumimoji="1" lang="ja-JP" altLang="en-US" smtClean="0"/>
              <a:pPr/>
              <a:t>2024/11/1</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atin typeface="SST Japanese Pro Regular" panose="020B0504030504020204" pitchFamily="34" charset="-128"/>
                <a:ea typeface="SST Japanese Pro Regular" panose="020B0504030504020204" pitchFamily="34" charset="-128"/>
              </a:defRPr>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atin typeface="SST Japanese Pro Regular" panose="020B0504030504020204" pitchFamily="34" charset="-128"/>
                <a:ea typeface="SST Japanese Pro Regular" panose="020B0504030504020204" pitchFamily="34" charset="-128"/>
              </a:defRPr>
            </a:lvl1pPr>
          </a:lstStyle>
          <a:p>
            <a:fld id="{859DAD15-FC74-F542-B90E-8B56C40D3EA7}" type="slidenum">
              <a:rPr kumimoji="1" lang="ja-JP" altLang="en-US" smtClean="0"/>
              <a:pPr/>
              <a:t>‹#›</a:t>
            </a:fld>
            <a:endParaRPr kumimoji="1" lang="ja-JP" altLang="en-US"/>
          </a:p>
        </p:txBody>
      </p:sp>
    </p:spTree>
    <p:extLst>
      <p:ext uri="{BB962C8B-B14F-4D97-AF65-F5344CB8AC3E}">
        <p14:creationId xmlns:p14="http://schemas.microsoft.com/office/powerpoint/2010/main" val="852044685"/>
      </p:ext>
    </p:extLst>
  </p:cSld>
  <p:clrMap bg1="lt1" tx1="dk1" bg2="lt2" tx2="dk2" accent1="accent1" accent2="accent2" accent3="accent3" accent4="accent4" accent5="accent5" accent6="accent6" hlink="hlink" folHlink="folHlink"/>
  <p:notesStyle>
    <a:lvl1pPr marL="0" algn="l" defTabSz="593876" rtl="0" eaLnBrk="1" latinLnBrk="0" hangingPunct="1">
      <a:defRPr kumimoji="1" sz="780" kern="1200">
        <a:solidFill>
          <a:schemeClr val="tx1"/>
        </a:solidFill>
        <a:latin typeface="SST Japanese Pro Regular" panose="020B0504030504020204" pitchFamily="34" charset="-128"/>
        <a:ea typeface="SST Japanese Pro Regular" panose="020B0504030504020204" pitchFamily="34" charset="-128"/>
        <a:cs typeface="+mn-cs"/>
      </a:defRPr>
    </a:lvl1pPr>
    <a:lvl2pPr marL="296938" algn="l" defTabSz="593876" rtl="0" eaLnBrk="1" latinLnBrk="0" hangingPunct="1">
      <a:defRPr kumimoji="1" sz="780" kern="1200">
        <a:solidFill>
          <a:schemeClr val="tx1"/>
        </a:solidFill>
        <a:latin typeface="SST Japanese Pro Regular" panose="020B0504030504020204" pitchFamily="34" charset="-128"/>
        <a:ea typeface="SST Japanese Pro Regular" panose="020B0504030504020204" pitchFamily="34" charset="-128"/>
        <a:cs typeface="+mn-cs"/>
      </a:defRPr>
    </a:lvl2pPr>
    <a:lvl3pPr marL="593876" algn="l" defTabSz="593876" rtl="0" eaLnBrk="1" latinLnBrk="0" hangingPunct="1">
      <a:defRPr kumimoji="1" sz="780" kern="1200">
        <a:solidFill>
          <a:schemeClr val="tx1"/>
        </a:solidFill>
        <a:latin typeface="SST Japanese Pro Regular" panose="020B0504030504020204" pitchFamily="34" charset="-128"/>
        <a:ea typeface="SST Japanese Pro Regular" panose="020B0504030504020204" pitchFamily="34" charset="-128"/>
        <a:cs typeface="+mn-cs"/>
      </a:defRPr>
    </a:lvl3pPr>
    <a:lvl4pPr marL="890815" algn="l" defTabSz="593876" rtl="0" eaLnBrk="1" latinLnBrk="0" hangingPunct="1">
      <a:defRPr kumimoji="1" sz="780" kern="1200">
        <a:solidFill>
          <a:schemeClr val="tx1"/>
        </a:solidFill>
        <a:latin typeface="SST Japanese Pro Regular" panose="020B0504030504020204" pitchFamily="34" charset="-128"/>
        <a:ea typeface="SST Japanese Pro Regular" panose="020B0504030504020204" pitchFamily="34" charset="-128"/>
        <a:cs typeface="+mn-cs"/>
      </a:defRPr>
    </a:lvl4pPr>
    <a:lvl5pPr marL="1187753" algn="l" defTabSz="593876" rtl="0" eaLnBrk="1" latinLnBrk="0" hangingPunct="1">
      <a:defRPr kumimoji="1" sz="780" kern="1200">
        <a:solidFill>
          <a:schemeClr val="tx1"/>
        </a:solidFill>
        <a:latin typeface="SST Japanese Pro Regular" panose="020B0504030504020204" pitchFamily="34" charset="-128"/>
        <a:ea typeface="SST Japanese Pro Regular" panose="020B0504030504020204" pitchFamily="34" charset="-128"/>
        <a:cs typeface="+mn-cs"/>
      </a:defRPr>
    </a:lvl5pPr>
    <a:lvl6pPr marL="1484692" algn="l" defTabSz="593876" rtl="0" eaLnBrk="1" latinLnBrk="0" hangingPunct="1">
      <a:defRPr kumimoji="1" sz="780" kern="1200">
        <a:solidFill>
          <a:schemeClr val="tx1"/>
        </a:solidFill>
        <a:latin typeface="+mn-lt"/>
        <a:ea typeface="+mn-ea"/>
        <a:cs typeface="+mn-cs"/>
      </a:defRPr>
    </a:lvl6pPr>
    <a:lvl7pPr marL="1781630" algn="l" defTabSz="593876" rtl="0" eaLnBrk="1" latinLnBrk="0" hangingPunct="1">
      <a:defRPr kumimoji="1" sz="780" kern="1200">
        <a:solidFill>
          <a:schemeClr val="tx1"/>
        </a:solidFill>
        <a:latin typeface="+mn-lt"/>
        <a:ea typeface="+mn-ea"/>
        <a:cs typeface="+mn-cs"/>
      </a:defRPr>
    </a:lvl7pPr>
    <a:lvl8pPr marL="2078568" algn="l" defTabSz="593876" rtl="0" eaLnBrk="1" latinLnBrk="0" hangingPunct="1">
      <a:defRPr kumimoji="1" sz="780" kern="1200">
        <a:solidFill>
          <a:schemeClr val="tx1"/>
        </a:solidFill>
        <a:latin typeface="+mn-lt"/>
        <a:ea typeface="+mn-ea"/>
        <a:cs typeface="+mn-cs"/>
      </a:defRPr>
    </a:lvl8pPr>
    <a:lvl9pPr marL="2375506" algn="l" defTabSz="593876" rtl="0" eaLnBrk="1" latinLnBrk="0" hangingPunct="1">
      <a:defRPr kumimoji="1" sz="78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0</a:t>
            </a:fld>
            <a:endParaRPr kumimoji="1" lang="ja-JP" altLang="en-US"/>
          </a:p>
        </p:txBody>
      </p:sp>
    </p:spTree>
    <p:extLst>
      <p:ext uri="{BB962C8B-B14F-4D97-AF65-F5344CB8AC3E}">
        <p14:creationId xmlns:p14="http://schemas.microsoft.com/office/powerpoint/2010/main" val="3755808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latin typeface="+mn-ea"/>
              <a:ea typeface="+mn-ea"/>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a:t>
            </a:fld>
            <a:endParaRPr kumimoji="1" lang="ja-JP" altLang="en-US"/>
          </a:p>
        </p:txBody>
      </p:sp>
    </p:spTree>
    <p:extLst>
      <p:ext uri="{BB962C8B-B14F-4D97-AF65-F5344CB8AC3E}">
        <p14:creationId xmlns:p14="http://schemas.microsoft.com/office/powerpoint/2010/main" val="1458590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latin typeface="+mn-ea"/>
              <a:ea typeface="+mn-ea"/>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a:t>
            </a:fld>
            <a:endParaRPr kumimoji="1" lang="ja-JP" altLang="en-US"/>
          </a:p>
        </p:txBody>
      </p:sp>
    </p:spTree>
    <p:extLst>
      <p:ext uri="{BB962C8B-B14F-4D97-AF65-F5344CB8AC3E}">
        <p14:creationId xmlns:p14="http://schemas.microsoft.com/office/powerpoint/2010/main" val="3561156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a:t>
            </a:fld>
            <a:endParaRPr kumimoji="1" lang="ja-JP" altLang="en-US"/>
          </a:p>
        </p:txBody>
      </p:sp>
    </p:spTree>
    <p:extLst>
      <p:ext uri="{BB962C8B-B14F-4D97-AF65-F5344CB8AC3E}">
        <p14:creationId xmlns:p14="http://schemas.microsoft.com/office/powerpoint/2010/main" val="1755710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a:t>
            </a:fld>
            <a:endParaRPr kumimoji="1" lang="ja-JP" altLang="en-US"/>
          </a:p>
        </p:txBody>
      </p:sp>
    </p:spTree>
    <p:extLst>
      <p:ext uri="{BB962C8B-B14F-4D97-AF65-F5344CB8AC3E}">
        <p14:creationId xmlns:p14="http://schemas.microsoft.com/office/powerpoint/2010/main" val="2296198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5</a:t>
            </a:fld>
            <a:endParaRPr kumimoji="1" lang="ja-JP" altLang="en-US"/>
          </a:p>
        </p:txBody>
      </p:sp>
    </p:spTree>
    <p:extLst>
      <p:ext uri="{BB962C8B-B14F-4D97-AF65-F5344CB8AC3E}">
        <p14:creationId xmlns:p14="http://schemas.microsoft.com/office/powerpoint/2010/main" val="1887510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10</a:t>
            </a:fld>
            <a:endParaRPr kumimoji="1" lang="ja-JP" altLang="en-US"/>
          </a:p>
        </p:txBody>
      </p:sp>
    </p:spTree>
    <p:extLst>
      <p:ext uri="{BB962C8B-B14F-4D97-AF65-F5344CB8AC3E}">
        <p14:creationId xmlns:p14="http://schemas.microsoft.com/office/powerpoint/2010/main" val="128401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基本レイアウト">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648E842-1F40-A579-53CE-E31E7C6DF204}"/>
              </a:ext>
            </a:extLst>
          </p:cNvPr>
          <p:cNvSpPr/>
          <p:nvPr userDrawn="1"/>
        </p:nvSpPr>
        <p:spPr>
          <a:xfrm>
            <a:off x="352999" y="1388136"/>
            <a:ext cx="9200003" cy="5338352"/>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16" name="四角形: 角を丸くする 15">
            <a:extLst>
              <a:ext uri="{FF2B5EF4-FFF2-40B4-BE49-F238E27FC236}">
                <a16:creationId xmlns:a16="http://schemas.microsoft.com/office/drawing/2014/main" id="{F5D80D61-BB80-FACC-248C-B86B291A42FD}"/>
              </a:ext>
            </a:extLst>
          </p:cNvPr>
          <p:cNvSpPr/>
          <p:nvPr userDrawn="1"/>
        </p:nvSpPr>
        <p:spPr>
          <a:xfrm>
            <a:off x="352999" y="829061"/>
            <a:ext cx="9200003" cy="5654331"/>
          </a:xfrm>
          <a:prstGeom prst="roundRect">
            <a:avLst>
              <a:gd name="adj" fmla="val 4675"/>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12" name="四角形: 角を丸くする 11">
            <a:extLst>
              <a:ext uri="{FF2B5EF4-FFF2-40B4-BE49-F238E27FC236}">
                <a16:creationId xmlns:a16="http://schemas.microsoft.com/office/drawing/2014/main" id="{9B668A05-E0D4-5A8D-E367-88707D109B5E}"/>
              </a:ext>
            </a:extLst>
          </p:cNvPr>
          <p:cNvSpPr/>
          <p:nvPr userDrawn="1"/>
        </p:nvSpPr>
        <p:spPr>
          <a:xfrm>
            <a:off x="353368" y="165062"/>
            <a:ext cx="9199265" cy="587854"/>
          </a:xfrm>
          <a:prstGeom prst="roundRect">
            <a:avLst>
              <a:gd name="adj" fmla="val 32520"/>
            </a:avLst>
          </a:prstGeom>
          <a:gradFill>
            <a:gsLst>
              <a:gs pos="0">
                <a:schemeClr val="accent6"/>
              </a:gs>
              <a:gs pos="100000">
                <a:schemeClr val="accent1"/>
              </a:gs>
            </a:gsLst>
            <a:lin ang="0" scaled="0"/>
          </a:gradFill>
          <a:ln w="19050">
            <a:gradFill>
              <a:gsLst>
                <a:gs pos="0">
                  <a:schemeClr val="accent6"/>
                </a:gs>
                <a:gs pos="10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21" name="テキスト ボックス 20">
            <a:extLst>
              <a:ext uri="{FF2B5EF4-FFF2-40B4-BE49-F238E27FC236}">
                <a16:creationId xmlns:a16="http://schemas.microsoft.com/office/drawing/2014/main" id="{28D40ADA-DDC6-D983-F7F7-AB9996C3BB30}"/>
              </a:ext>
            </a:extLst>
          </p:cNvPr>
          <p:cNvSpPr txBox="1"/>
          <p:nvPr userDrawn="1"/>
        </p:nvSpPr>
        <p:spPr>
          <a:xfrm>
            <a:off x="8733216" y="6483532"/>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22" name="テキスト ボックス 21">
            <a:extLst>
              <a:ext uri="{FF2B5EF4-FFF2-40B4-BE49-F238E27FC236}">
                <a16:creationId xmlns:a16="http://schemas.microsoft.com/office/drawing/2014/main" id="{6CF249AB-DD1C-99B8-3C7B-4A7AC5765EE4}"/>
              </a:ext>
            </a:extLst>
          </p:cNvPr>
          <p:cNvSpPr txBox="1"/>
          <p:nvPr userDrawn="1"/>
        </p:nvSpPr>
        <p:spPr>
          <a:xfrm>
            <a:off x="9051350" y="6483532"/>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20" name="テキスト ボックス 19">
            <a:extLst>
              <a:ext uri="{FF2B5EF4-FFF2-40B4-BE49-F238E27FC236}">
                <a16:creationId xmlns:a16="http://schemas.microsoft.com/office/drawing/2014/main" id="{3BFFB618-C4C5-24B1-01DC-1A7A61FAD695}"/>
              </a:ext>
            </a:extLst>
          </p:cNvPr>
          <p:cNvSpPr txBox="1"/>
          <p:nvPr userDrawn="1"/>
        </p:nvSpPr>
        <p:spPr>
          <a:xfrm>
            <a:off x="8733216" y="6483532"/>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23" name="テキスト ボックス 22">
            <a:extLst>
              <a:ext uri="{FF2B5EF4-FFF2-40B4-BE49-F238E27FC236}">
                <a16:creationId xmlns:a16="http://schemas.microsoft.com/office/drawing/2014/main" id="{A21750DE-BB8B-B275-EDA0-45D129A68981}"/>
              </a:ext>
            </a:extLst>
          </p:cNvPr>
          <p:cNvSpPr txBox="1"/>
          <p:nvPr userDrawn="1"/>
        </p:nvSpPr>
        <p:spPr>
          <a:xfrm>
            <a:off x="9051350" y="6483532"/>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24" name="テキスト ボックス 23">
            <a:extLst>
              <a:ext uri="{FF2B5EF4-FFF2-40B4-BE49-F238E27FC236}">
                <a16:creationId xmlns:a16="http://schemas.microsoft.com/office/drawing/2014/main" id="{C3973A00-5918-F7A2-2BC6-4F672A92341C}"/>
              </a:ext>
            </a:extLst>
          </p:cNvPr>
          <p:cNvSpPr txBox="1"/>
          <p:nvPr userDrawn="1"/>
        </p:nvSpPr>
        <p:spPr>
          <a:xfrm>
            <a:off x="633126" y="6525008"/>
            <a:ext cx="2473754" cy="190052"/>
          </a:xfrm>
          <a:prstGeom prst="rect">
            <a:avLst/>
          </a:prstGeom>
          <a:noFill/>
        </p:spPr>
        <p:txBody>
          <a:bodyPr wrap="none" rtlCol="0">
            <a:spAutoFit/>
          </a:bodyPr>
          <a:lstStyle/>
          <a:p>
            <a:pPr marL="0" marR="0" lvl="0" indent="0" algn="l" defTabSz="414772" rtl="0" eaLnBrk="1" fontAlgn="auto" latinLnBrk="0" hangingPunct="1">
              <a:lnSpc>
                <a:spcPct val="100000"/>
              </a:lnSpc>
              <a:spcBef>
                <a:spcPts val="0"/>
              </a:spcBef>
              <a:spcAft>
                <a:spcPts val="0"/>
              </a:spcAft>
              <a:buClrTx/>
              <a:buSzTx/>
              <a:buFontTx/>
              <a:buNone/>
              <a:tabLst/>
              <a:defRPr/>
            </a:pPr>
            <a:r>
              <a:rPr kumimoji="1" lang="ja-JP" altLang="en-US" sz="635" b="1">
                <a:solidFill>
                  <a:schemeClr val="accent1"/>
                </a:solidFill>
                <a:latin typeface="Aptos SemiBold" panose="020B0004020202020204" pitchFamily="34" charset="0"/>
              </a:rPr>
              <a:t>遊びの天才になろう！工作✕プログラミングワークショップ</a:t>
            </a:r>
            <a:endParaRPr kumimoji="1" lang="en-US" altLang="ja-JP" sz="635" b="1">
              <a:solidFill>
                <a:schemeClr val="accent1"/>
              </a:solidFill>
              <a:latin typeface="Aptos SemiBold" panose="020B0004020202020204" pitchFamily="34" charset="0"/>
            </a:endParaRPr>
          </a:p>
        </p:txBody>
      </p:sp>
      <p:sp>
        <p:nvSpPr>
          <p:cNvPr id="29" name="テキスト プレースホルダー 28">
            <a:extLst>
              <a:ext uri="{FF2B5EF4-FFF2-40B4-BE49-F238E27FC236}">
                <a16:creationId xmlns:a16="http://schemas.microsoft.com/office/drawing/2014/main" id="{B8C9D51C-6E99-9BFC-5BD0-D43F7A03B5F4}"/>
              </a:ext>
            </a:extLst>
          </p:cNvPr>
          <p:cNvSpPr>
            <a:spLocks noGrp="1"/>
          </p:cNvSpPr>
          <p:nvPr>
            <p:ph type="body" sz="quarter" idx="10" hasCustomPrompt="1"/>
          </p:nvPr>
        </p:nvSpPr>
        <p:spPr>
          <a:xfrm>
            <a:off x="3559029" y="241207"/>
            <a:ext cx="2787943" cy="444096"/>
          </a:xfrm>
          <a:prstGeom prst="rect">
            <a:avLst/>
          </a:prstGeom>
        </p:spPr>
        <p:txBody>
          <a:bodyPr wrap="none">
            <a:spAutoFit/>
          </a:bodyPr>
          <a:lstStyle>
            <a:lvl1pPr marL="0" indent="0" algn="ctr">
              <a:buNone/>
              <a:defRPr sz="2540" b="1">
                <a:solidFill>
                  <a:schemeClr val="bg1"/>
                </a:solidFill>
              </a:defRPr>
            </a:lvl1pPr>
          </a:lstStyle>
          <a:p>
            <a:pPr lvl="0"/>
            <a:r>
              <a:rPr kumimoji="1" lang="ja-JP" altLang="en-US"/>
              <a:t>スライドタイトル</a:t>
            </a:r>
          </a:p>
        </p:txBody>
      </p:sp>
    </p:spTree>
    <p:extLst>
      <p:ext uri="{BB962C8B-B14F-4D97-AF65-F5344CB8AC3E}">
        <p14:creationId xmlns:p14="http://schemas.microsoft.com/office/powerpoint/2010/main" val="1720822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トビラ">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2425C240-2A56-854E-DD70-896A9CF59AD5}"/>
              </a:ext>
            </a:extLst>
          </p:cNvPr>
          <p:cNvSpPr/>
          <p:nvPr userDrawn="1"/>
        </p:nvSpPr>
        <p:spPr>
          <a:xfrm>
            <a:off x="352998" y="1339340"/>
            <a:ext cx="9200003" cy="5338352"/>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4" name="四角形: 角を丸くする 3">
            <a:extLst>
              <a:ext uri="{FF2B5EF4-FFF2-40B4-BE49-F238E27FC236}">
                <a16:creationId xmlns:a16="http://schemas.microsoft.com/office/drawing/2014/main" id="{2FD79E63-50BB-AE30-6AC4-52CFEC05C5BE}"/>
              </a:ext>
            </a:extLst>
          </p:cNvPr>
          <p:cNvSpPr/>
          <p:nvPr userDrawn="1"/>
        </p:nvSpPr>
        <p:spPr>
          <a:xfrm>
            <a:off x="352997" y="325474"/>
            <a:ext cx="9200003" cy="6109122"/>
          </a:xfrm>
          <a:prstGeom prst="roundRect">
            <a:avLst>
              <a:gd name="adj" fmla="val 4675"/>
            </a:avLst>
          </a:prstGeom>
          <a:gradFill>
            <a:gsLst>
              <a:gs pos="0">
                <a:schemeClr val="accent6"/>
              </a:gs>
              <a:gs pos="100000">
                <a:schemeClr val="accent1"/>
              </a:gs>
            </a:gsLst>
            <a:lin ang="1200000" scaled="0"/>
          </a:gra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6" name="テキスト ボックス 5">
            <a:extLst>
              <a:ext uri="{FF2B5EF4-FFF2-40B4-BE49-F238E27FC236}">
                <a16:creationId xmlns:a16="http://schemas.microsoft.com/office/drawing/2014/main" id="{EF669A5A-3ED0-C8C8-34BA-00FBDE1D6CE5}"/>
              </a:ext>
            </a:extLst>
          </p:cNvPr>
          <p:cNvSpPr txBox="1"/>
          <p:nvPr userDrawn="1"/>
        </p:nvSpPr>
        <p:spPr>
          <a:xfrm>
            <a:off x="8693349" y="6434736"/>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8" name="テキスト ボックス 7">
            <a:extLst>
              <a:ext uri="{FF2B5EF4-FFF2-40B4-BE49-F238E27FC236}">
                <a16:creationId xmlns:a16="http://schemas.microsoft.com/office/drawing/2014/main" id="{7003AE5A-73D5-639E-BB45-B3DD7C74A82B}"/>
              </a:ext>
            </a:extLst>
          </p:cNvPr>
          <p:cNvSpPr txBox="1"/>
          <p:nvPr userDrawn="1"/>
        </p:nvSpPr>
        <p:spPr>
          <a:xfrm>
            <a:off x="9011483" y="6434736"/>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9" name="テキスト ボックス 8">
            <a:extLst>
              <a:ext uri="{FF2B5EF4-FFF2-40B4-BE49-F238E27FC236}">
                <a16:creationId xmlns:a16="http://schemas.microsoft.com/office/drawing/2014/main" id="{71A2FC7A-649B-54D4-EDDF-95C621D6D2DA}"/>
              </a:ext>
            </a:extLst>
          </p:cNvPr>
          <p:cNvSpPr txBox="1"/>
          <p:nvPr userDrawn="1"/>
        </p:nvSpPr>
        <p:spPr>
          <a:xfrm>
            <a:off x="8693349" y="6434736"/>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16" name="テキスト ボックス 15">
            <a:extLst>
              <a:ext uri="{FF2B5EF4-FFF2-40B4-BE49-F238E27FC236}">
                <a16:creationId xmlns:a16="http://schemas.microsoft.com/office/drawing/2014/main" id="{C95349C8-0BD9-9C00-A0BE-A92D9488E6DC}"/>
              </a:ext>
            </a:extLst>
          </p:cNvPr>
          <p:cNvSpPr txBox="1"/>
          <p:nvPr userDrawn="1"/>
        </p:nvSpPr>
        <p:spPr>
          <a:xfrm>
            <a:off x="9011483" y="6434736"/>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57" name="テキスト ボックス 56">
            <a:extLst>
              <a:ext uri="{FF2B5EF4-FFF2-40B4-BE49-F238E27FC236}">
                <a16:creationId xmlns:a16="http://schemas.microsoft.com/office/drawing/2014/main" id="{920F4762-85DD-D4A4-1908-39492E73FC60}"/>
              </a:ext>
            </a:extLst>
          </p:cNvPr>
          <p:cNvSpPr txBox="1"/>
          <p:nvPr userDrawn="1"/>
        </p:nvSpPr>
        <p:spPr>
          <a:xfrm>
            <a:off x="593258" y="6476212"/>
            <a:ext cx="2473754" cy="190052"/>
          </a:xfrm>
          <a:prstGeom prst="rect">
            <a:avLst/>
          </a:prstGeom>
          <a:noFill/>
        </p:spPr>
        <p:txBody>
          <a:bodyPr wrap="none" rtlCol="0">
            <a:spAutoFit/>
          </a:bodyPr>
          <a:lstStyle/>
          <a:p>
            <a:pPr marL="0" marR="0" lvl="0" indent="0" algn="l" defTabSz="414772" rtl="0" eaLnBrk="1" fontAlgn="auto" latinLnBrk="0" hangingPunct="1">
              <a:lnSpc>
                <a:spcPct val="100000"/>
              </a:lnSpc>
              <a:spcBef>
                <a:spcPts val="0"/>
              </a:spcBef>
              <a:spcAft>
                <a:spcPts val="0"/>
              </a:spcAft>
              <a:buClrTx/>
              <a:buSzTx/>
              <a:buFontTx/>
              <a:buNone/>
              <a:tabLst/>
              <a:defRPr/>
            </a:pPr>
            <a:r>
              <a:rPr kumimoji="1" lang="ja-JP" altLang="en-US" sz="635" b="1">
                <a:solidFill>
                  <a:schemeClr val="accent1"/>
                </a:solidFill>
                <a:latin typeface="Aptos SemiBold" panose="020B0004020202020204" pitchFamily="34" charset="0"/>
              </a:rPr>
              <a:t>遊びの天才になろう！工作✕プログラミングワークショップ</a:t>
            </a:r>
            <a:endParaRPr kumimoji="1" lang="en-US" altLang="ja-JP" sz="635" b="1">
              <a:solidFill>
                <a:schemeClr val="accent1"/>
              </a:solidFill>
              <a:latin typeface="Aptos SemiBold" panose="020B0004020202020204" pitchFamily="34" charset="0"/>
            </a:endParaRPr>
          </a:p>
        </p:txBody>
      </p:sp>
      <p:sp>
        <p:nvSpPr>
          <p:cNvPr id="76" name="テキスト プレースホルダー 75">
            <a:extLst>
              <a:ext uri="{FF2B5EF4-FFF2-40B4-BE49-F238E27FC236}">
                <a16:creationId xmlns:a16="http://schemas.microsoft.com/office/drawing/2014/main" id="{726E35DD-5A4F-FF29-2727-1CE79372A3D8}"/>
              </a:ext>
            </a:extLst>
          </p:cNvPr>
          <p:cNvSpPr>
            <a:spLocks noGrp="1"/>
          </p:cNvSpPr>
          <p:nvPr>
            <p:ph type="body" sz="quarter" idx="10" hasCustomPrompt="1"/>
          </p:nvPr>
        </p:nvSpPr>
        <p:spPr>
          <a:xfrm>
            <a:off x="3403471" y="3024023"/>
            <a:ext cx="3100528" cy="610745"/>
          </a:xfrm>
          <a:prstGeom prst="rect">
            <a:avLst/>
          </a:prstGeom>
        </p:spPr>
        <p:txBody>
          <a:bodyPr wrap="none" anchor="ctr" anchorCtr="0">
            <a:spAutoFit/>
          </a:bodyPr>
          <a:lstStyle>
            <a:lvl1pPr marL="0" indent="0" algn="ctr">
              <a:lnSpc>
                <a:spcPct val="110000"/>
              </a:lnSpc>
              <a:buNone/>
              <a:defRPr sz="3266" b="1">
                <a:solidFill>
                  <a:schemeClr val="bg1"/>
                </a:solidFill>
              </a:defRPr>
            </a:lvl1pPr>
          </a:lstStyle>
          <a:p>
            <a:pPr lvl="0"/>
            <a:r>
              <a:rPr kumimoji="1" lang="ja-JP" altLang="en-US"/>
              <a:t>幕間のテキスト</a:t>
            </a:r>
          </a:p>
        </p:txBody>
      </p:sp>
    </p:spTree>
    <p:extLst>
      <p:ext uri="{BB962C8B-B14F-4D97-AF65-F5344CB8AC3E}">
        <p14:creationId xmlns:p14="http://schemas.microsoft.com/office/powerpoint/2010/main" val="1126809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340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62D55D-DE71-EDCF-376F-95841CD39FDF}"/>
              </a:ext>
            </a:extLst>
          </p:cNvPr>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280D5FE-5CF1-22B0-E9B5-9FABF302419B}"/>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75F639A8-59EA-BF6E-BEE0-591E0FF806C3}"/>
              </a:ext>
            </a:extLst>
          </p:cNvPr>
          <p:cNvSpPr>
            <a:spLocks noGrp="1"/>
          </p:cNvSpPr>
          <p:nvPr>
            <p:ph type="dt" sz="half" idx="10"/>
          </p:nvPr>
        </p:nvSpPr>
        <p:spPr/>
        <p:txBody>
          <a:bodyPr/>
          <a:lstStyle/>
          <a:p>
            <a:fld id="{0988FFA9-A383-4FE6-AE14-D038D1BC60FE}" type="datetimeFigureOut">
              <a:rPr kumimoji="1" lang="ja-JP" altLang="en-US" smtClean="0"/>
              <a:t>2024/11/1</a:t>
            </a:fld>
            <a:endParaRPr kumimoji="1" lang="ja-JP" altLang="en-US"/>
          </a:p>
        </p:txBody>
      </p:sp>
      <p:sp>
        <p:nvSpPr>
          <p:cNvPr id="5" name="フッター プレースホルダー 4">
            <a:extLst>
              <a:ext uri="{FF2B5EF4-FFF2-40B4-BE49-F238E27FC236}">
                <a16:creationId xmlns:a16="http://schemas.microsoft.com/office/drawing/2014/main" id="{5DF50019-21E2-F74F-29D2-A91C569C311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13C61B3-7E47-01AB-C568-10460C316988}"/>
              </a:ext>
            </a:extLst>
          </p:cNvPr>
          <p:cNvSpPr>
            <a:spLocks noGrp="1"/>
          </p:cNvSpPr>
          <p:nvPr>
            <p:ph type="sldNum" sz="quarter" idx="12"/>
          </p:nvPr>
        </p:nvSpPr>
        <p:spPr/>
        <p:txBody>
          <a:bodyPr/>
          <a:lstStyle/>
          <a:p>
            <a:fld id="{5D6B6DAF-8A7E-4963-9C19-05E1BCE48767}" type="slidenum">
              <a:rPr kumimoji="1" lang="ja-JP" altLang="en-US" smtClean="0"/>
              <a:t>‹#›</a:t>
            </a:fld>
            <a:endParaRPr kumimoji="1" lang="ja-JP" altLang="en-US"/>
          </a:p>
        </p:txBody>
      </p:sp>
    </p:spTree>
    <p:extLst>
      <p:ext uri="{BB962C8B-B14F-4D97-AF65-F5344CB8AC3E}">
        <p14:creationId xmlns:p14="http://schemas.microsoft.com/office/powerpoint/2010/main" val="804938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基本レイアウト">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648E842-1F40-A579-53CE-E31E7C6DF204}"/>
              </a:ext>
            </a:extLst>
          </p:cNvPr>
          <p:cNvSpPr/>
          <p:nvPr userDrawn="1"/>
        </p:nvSpPr>
        <p:spPr>
          <a:xfrm>
            <a:off x="392865" y="1388136"/>
            <a:ext cx="9200003" cy="5338352"/>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16" name="四角形: 角を丸くする 15">
            <a:extLst>
              <a:ext uri="{FF2B5EF4-FFF2-40B4-BE49-F238E27FC236}">
                <a16:creationId xmlns:a16="http://schemas.microsoft.com/office/drawing/2014/main" id="{F5D80D61-BB80-FACC-248C-B86B291A42FD}"/>
              </a:ext>
            </a:extLst>
          </p:cNvPr>
          <p:cNvSpPr/>
          <p:nvPr userDrawn="1"/>
        </p:nvSpPr>
        <p:spPr>
          <a:xfrm>
            <a:off x="392865" y="1388136"/>
            <a:ext cx="9200003" cy="5095256"/>
          </a:xfrm>
          <a:prstGeom prst="roundRect">
            <a:avLst>
              <a:gd name="adj" fmla="val 4675"/>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12" name="四角形: 角を丸くする 11">
            <a:extLst>
              <a:ext uri="{FF2B5EF4-FFF2-40B4-BE49-F238E27FC236}">
                <a16:creationId xmlns:a16="http://schemas.microsoft.com/office/drawing/2014/main" id="{9B668A05-E0D4-5A8D-E367-88707D109B5E}"/>
              </a:ext>
            </a:extLst>
          </p:cNvPr>
          <p:cNvSpPr/>
          <p:nvPr userDrawn="1"/>
        </p:nvSpPr>
        <p:spPr>
          <a:xfrm>
            <a:off x="393601" y="374270"/>
            <a:ext cx="9199265" cy="784883"/>
          </a:xfrm>
          <a:prstGeom prst="roundRect">
            <a:avLst>
              <a:gd name="adj" fmla="val 32520"/>
            </a:avLst>
          </a:prstGeom>
          <a:gradFill>
            <a:gsLst>
              <a:gs pos="0">
                <a:schemeClr val="accent6"/>
              </a:gs>
              <a:gs pos="100000">
                <a:schemeClr val="accent1"/>
              </a:gs>
            </a:gsLst>
            <a:lin ang="0" scaled="0"/>
          </a:gradFill>
          <a:ln w="19050">
            <a:gradFill>
              <a:gsLst>
                <a:gs pos="0">
                  <a:schemeClr val="accent6"/>
                </a:gs>
                <a:gs pos="10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21" name="テキスト ボックス 20">
            <a:extLst>
              <a:ext uri="{FF2B5EF4-FFF2-40B4-BE49-F238E27FC236}">
                <a16:creationId xmlns:a16="http://schemas.microsoft.com/office/drawing/2014/main" id="{28D40ADA-DDC6-D983-F7F7-AB9996C3BB30}"/>
              </a:ext>
            </a:extLst>
          </p:cNvPr>
          <p:cNvSpPr txBox="1"/>
          <p:nvPr userDrawn="1"/>
        </p:nvSpPr>
        <p:spPr>
          <a:xfrm>
            <a:off x="8733216" y="6483532"/>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22" name="テキスト ボックス 21">
            <a:extLst>
              <a:ext uri="{FF2B5EF4-FFF2-40B4-BE49-F238E27FC236}">
                <a16:creationId xmlns:a16="http://schemas.microsoft.com/office/drawing/2014/main" id="{6CF249AB-DD1C-99B8-3C7B-4A7AC5765EE4}"/>
              </a:ext>
            </a:extLst>
          </p:cNvPr>
          <p:cNvSpPr txBox="1"/>
          <p:nvPr userDrawn="1"/>
        </p:nvSpPr>
        <p:spPr>
          <a:xfrm>
            <a:off x="9051350" y="6483532"/>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20" name="テキスト ボックス 19">
            <a:extLst>
              <a:ext uri="{FF2B5EF4-FFF2-40B4-BE49-F238E27FC236}">
                <a16:creationId xmlns:a16="http://schemas.microsoft.com/office/drawing/2014/main" id="{3BFFB618-C4C5-24B1-01DC-1A7A61FAD695}"/>
              </a:ext>
            </a:extLst>
          </p:cNvPr>
          <p:cNvSpPr txBox="1"/>
          <p:nvPr userDrawn="1"/>
        </p:nvSpPr>
        <p:spPr>
          <a:xfrm>
            <a:off x="8733216" y="6483532"/>
            <a:ext cx="439544" cy="217880"/>
          </a:xfrm>
          <a:prstGeom prst="rect">
            <a:avLst/>
          </a:prstGeom>
          <a:noFill/>
        </p:spPr>
        <p:txBody>
          <a:bodyPr wrap="none" rtlCol="0">
            <a:spAutoFit/>
          </a:bodyPr>
          <a:lstStyle/>
          <a:p>
            <a:pPr marL="0" marR="0" lvl="0" indent="0" algn="r" defTabSz="414772" rtl="0" eaLnBrk="1" fontAlgn="auto" latinLnBrk="0" hangingPunct="1">
              <a:lnSpc>
                <a:spcPct val="100000"/>
              </a:lnSpc>
              <a:spcBef>
                <a:spcPts val="0"/>
              </a:spcBef>
              <a:spcAft>
                <a:spcPts val="0"/>
              </a:spcAft>
              <a:buClrTx/>
              <a:buSzTx/>
              <a:buFontTx/>
              <a:buNone/>
              <a:tabLst/>
              <a:defRPr/>
            </a:pPr>
            <a:r>
              <a:rPr kumimoji="1" lang="en-US" altLang="ja-JP" sz="816" b="1">
                <a:solidFill>
                  <a:schemeClr val="accent1"/>
                </a:solidFill>
                <a:latin typeface="Aptos SemiBold" panose="020B0004020202020204" pitchFamily="34" charset="0"/>
              </a:rPr>
              <a:t>page:</a:t>
            </a:r>
          </a:p>
        </p:txBody>
      </p:sp>
      <p:sp>
        <p:nvSpPr>
          <p:cNvPr id="23" name="テキスト ボックス 22">
            <a:extLst>
              <a:ext uri="{FF2B5EF4-FFF2-40B4-BE49-F238E27FC236}">
                <a16:creationId xmlns:a16="http://schemas.microsoft.com/office/drawing/2014/main" id="{A21750DE-BB8B-B275-EDA0-45D129A68981}"/>
              </a:ext>
            </a:extLst>
          </p:cNvPr>
          <p:cNvSpPr txBox="1"/>
          <p:nvPr userDrawn="1"/>
        </p:nvSpPr>
        <p:spPr>
          <a:xfrm>
            <a:off x="9051350" y="6483532"/>
            <a:ext cx="292068" cy="217880"/>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z="816" smtClean="0">
                <a:solidFill>
                  <a:schemeClr val="accent1"/>
                </a:solidFill>
              </a:rPr>
              <a:pPr lvl="0"/>
              <a:t>‹#›</a:t>
            </a:fld>
            <a:endParaRPr lang="en-US" altLang="ja-JP" sz="816">
              <a:solidFill>
                <a:schemeClr val="accent1"/>
              </a:solidFill>
            </a:endParaRPr>
          </a:p>
        </p:txBody>
      </p:sp>
      <p:sp>
        <p:nvSpPr>
          <p:cNvPr id="24" name="テキスト ボックス 23">
            <a:extLst>
              <a:ext uri="{FF2B5EF4-FFF2-40B4-BE49-F238E27FC236}">
                <a16:creationId xmlns:a16="http://schemas.microsoft.com/office/drawing/2014/main" id="{C3973A00-5918-F7A2-2BC6-4F672A92341C}"/>
              </a:ext>
            </a:extLst>
          </p:cNvPr>
          <p:cNvSpPr txBox="1"/>
          <p:nvPr userDrawn="1"/>
        </p:nvSpPr>
        <p:spPr>
          <a:xfrm>
            <a:off x="633125" y="6525008"/>
            <a:ext cx="2392001" cy="190052"/>
          </a:xfrm>
          <a:prstGeom prst="rect">
            <a:avLst/>
          </a:prstGeom>
          <a:noFill/>
        </p:spPr>
        <p:txBody>
          <a:bodyPr wrap="none" rtlCol="0">
            <a:spAutoFit/>
          </a:bodyPr>
          <a:lstStyle/>
          <a:p>
            <a:pPr marL="0" marR="0" lvl="0" indent="0" algn="l" defTabSz="414772" rtl="0" eaLnBrk="1" fontAlgn="auto" latinLnBrk="0" hangingPunct="1">
              <a:lnSpc>
                <a:spcPct val="100000"/>
              </a:lnSpc>
              <a:spcBef>
                <a:spcPts val="0"/>
              </a:spcBef>
              <a:spcAft>
                <a:spcPts val="0"/>
              </a:spcAft>
              <a:buClrTx/>
              <a:buSzTx/>
              <a:buFontTx/>
              <a:buNone/>
              <a:tabLst/>
              <a:defRPr/>
            </a:pPr>
            <a:r>
              <a:rPr kumimoji="1" lang="ja-JP" altLang="en-US" sz="635" b="1">
                <a:solidFill>
                  <a:schemeClr val="accent1"/>
                </a:solidFill>
                <a:latin typeface="Aptos SemiBold" panose="020B0004020202020204" pitchFamily="34" charset="0"/>
              </a:rPr>
              <a:t>遊びの天才になろう！工作✕プログラミングワークショップ</a:t>
            </a:r>
            <a:endParaRPr kumimoji="1" lang="en-US" altLang="ja-JP" sz="635" b="1">
              <a:solidFill>
                <a:schemeClr val="accent1"/>
              </a:solidFill>
              <a:latin typeface="Aptos SemiBold" panose="020B0004020202020204" pitchFamily="34" charset="0"/>
            </a:endParaRPr>
          </a:p>
        </p:txBody>
      </p:sp>
      <p:sp>
        <p:nvSpPr>
          <p:cNvPr id="90" name="テキスト プレースホルダー 28">
            <a:extLst>
              <a:ext uri="{FF2B5EF4-FFF2-40B4-BE49-F238E27FC236}">
                <a16:creationId xmlns:a16="http://schemas.microsoft.com/office/drawing/2014/main" id="{9A72167E-BD08-5FD6-6992-662C43710AA1}"/>
              </a:ext>
            </a:extLst>
          </p:cNvPr>
          <p:cNvSpPr>
            <a:spLocks noGrp="1"/>
          </p:cNvSpPr>
          <p:nvPr>
            <p:ph type="body" sz="quarter" idx="11" hasCustomPrompt="1"/>
          </p:nvPr>
        </p:nvSpPr>
        <p:spPr>
          <a:xfrm>
            <a:off x="1508170" y="539713"/>
            <a:ext cx="1439818" cy="544636"/>
          </a:xfrm>
          <a:prstGeom prst="rect">
            <a:avLst/>
          </a:prstGeom>
        </p:spPr>
        <p:txBody>
          <a:bodyPr wrap="none">
            <a:spAutoFit/>
          </a:bodyPr>
          <a:lstStyle>
            <a:lvl1pPr marL="0" indent="0" algn="ctr">
              <a:buNone/>
              <a:defRPr sz="3266" b="1">
                <a:solidFill>
                  <a:schemeClr val="bg1"/>
                </a:solidFill>
              </a:defRPr>
            </a:lvl1pPr>
          </a:lstStyle>
          <a:p>
            <a:pPr lvl="0"/>
            <a:r>
              <a:rPr kumimoji="1" lang="ja-JP" altLang="en-US"/>
              <a:t>テーマ</a:t>
            </a:r>
          </a:p>
        </p:txBody>
      </p:sp>
    </p:spTree>
    <p:extLst>
      <p:ext uri="{BB962C8B-B14F-4D97-AF65-F5344CB8AC3E}">
        <p14:creationId xmlns:p14="http://schemas.microsoft.com/office/powerpoint/2010/main" val="34937830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06947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68" r:id="rId3"/>
    <p:sldLayoutId id="2147483679" r:id="rId4"/>
    <p:sldLayoutId id="2147483680" r:id="rId5"/>
  </p:sldLayoutIdLst>
  <p:hf hdr="0" ftr="0" dt="0"/>
  <p:txStyles>
    <p:titleStyle>
      <a:lvl1pPr algn="l" defTabSz="914406"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2" indent="-228602" algn="l" defTabSz="914406"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4" indent="-228602" algn="l" defTabSz="914406"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8" indent="-228602" algn="l" defTabSz="914406"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10"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13"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17"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19"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23"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25" indent="-228602" algn="l" defTabSz="91440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6" rtl="0" eaLnBrk="1" latinLnBrk="0" hangingPunct="1">
        <a:defRPr kumimoji="1" sz="1800" kern="1200">
          <a:solidFill>
            <a:schemeClr val="tx1"/>
          </a:solidFill>
          <a:latin typeface="+mn-lt"/>
          <a:ea typeface="+mn-ea"/>
          <a:cs typeface="+mn-cs"/>
        </a:defRPr>
      </a:lvl1pPr>
      <a:lvl2pPr marL="457203" algn="l" defTabSz="914406" rtl="0" eaLnBrk="1" latinLnBrk="0" hangingPunct="1">
        <a:defRPr kumimoji="1" sz="1800" kern="1200">
          <a:solidFill>
            <a:schemeClr val="tx1"/>
          </a:solidFill>
          <a:latin typeface="+mn-lt"/>
          <a:ea typeface="+mn-ea"/>
          <a:cs typeface="+mn-cs"/>
        </a:defRPr>
      </a:lvl2pPr>
      <a:lvl3pPr marL="914406" algn="l" defTabSz="914406" rtl="0" eaLnBrk="1" latinLnBrk="0" hangingPunct="1">
        <a:defRPr kumimoji="1" sz="1800" kern="1200">
          <a:solidFill>
            <a:schemeClr val="tx1"/>
          </a:solidFill>
          <a:latin typeface="+mn-lt"/>
          <a:ea typeface="+mn-ea"/>
          <a:cs typeface="+mn-cs"/>
        </a:defRPr>
      </a:lvl3pPr>
      <a:lvl4pPr marL="1371609" algn="l" defTabSz="914406" rtl="0" eaLnBrk="1" latinLnBrk="0" hangingPunct="1">
        <a:defRPr kumimoji="1" sz="1800" kern="1200">
          <a:solidFill>
            <a:schemeClr val="tx1"/>
          </a:solidFill>
          <a:latin typeface="+mn-lt"/>
          <a:ea typeface="+mn-ea"/>
          <a:cs typeface="+mn-cs"/>
        </a:defRPr>
      </a:lvl4pPr>
      <a:lvl5pPr marL="1828812" algn="l" defTabSz="914406" rtl="0" eaLnBrk="1" latinLnBrk="0" hangingPunct="1">
        <a:defRPr kumimoji="1" sz="1800" kern="1200">
          <a:solidFill>
            <a:schemeClr val="tx1"/>
          </a:solidFill>
          <a:latin typeface="+mn-lt"/>
          <a:ea typeface="+mn-ea"/>
          <a:cs typeface="+mn-cs"/>
        </a:defRPr>
      </a:lvl5pPr>
      <a:lvl6pPr marL="2286015" algn="l" defTabSz="914406" rtl="0" eaLnBrk="1" latinLnBrk="0" hangingPunct="1">
        <a:defRPr kumimoji="1" sz="1800" kern="1200">
          <a:solidFill>
            <a:schemeClr val="tx1"/>
          </a:solidFill>
          <a:latin typeface="+mn-lt"/>
          <a:ea typeface="+mn-ea"/>
          <a:cs typeface="+mn-cs"/>
        </a:defRPr>
      </a:lvl6pPr>
      <a:lvl7pPr marL="2743218" algn="l" defTabSz="914406" rtl="0" eaLnBrk="1" latinLnBrk="0" hangingPunct="1">
        <a:defRPr kumimoji="1" sz="1800" kern="1200">
          <a:solidFill>
            <a:schemeClr val="tx1"/>
          </a:solidFill>
          <a:latin typeface="+mn-lt"/>
          <a:ea typeface="+mn-ea"/>
          <a:cs typeface="+mn-cs"/>
        </a:defRPr>
      </a:lvl7pPr>
      <a:lvl8pPr marL="3200421" algn="l" defTabSz="914406" rtl="0" eaLnBrk="1" latinLnBrk="0" hangingPunct="1">
        <a:defRPr kumimoji="1" sz="1800" kern="1200">
          <a:solidFill>
            <a:schemeClr val="tx1"/>
          </a:solidFill>
          <a:latin typeface="+mn-lt"/>
          <a:ea typeface="+mn-ea"/>
          <a:cs typeface="+mn-cs"/>
        </a:defRPr>
      </a:lvl8pPr>
      <a:lvl9pPr marL="3657624" algn="l" defTabSz="914406"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3" pos="3120" userDrawn="1">
          <p15:clr>
            <a:srgbClr val="F26B43"/>
          </p15:clr>
        </p15:guide>
        <p15:guide id="34" pos="222" userDrawn="1">
          <p15:clr>
            <a:srgbClr val="F26B43"/>
          </p15:clr>
        </p15:guide>
        <p15:guide id="35" pos="6018" userDrawn="1">
          <p15:clr>
            <a:srgbClr val="F26B43"/>
          </p15:clr>
        </p15:guide>
        <p15:guide id="36" pos="2154" userDrawn="1">
          <p15:clr>
            <a:srgbClr val="F26B43"/>
          </p15:clr>
        </p15:guide>
        <p15:guide id="37" pos="1189" userDrawn="1">
          <p15:clr>
            <a:srgbClr val="F26B43"/>
          </p15:clr>
        </p15:guide>
        <p15:guide id="38" pos="4086" userDrawn="1">
          <p15:clr>
            <a:srgbClr val="F26B43"/>
          </p15:clr>
        </p15:guide>
        <p15:guide id="39" pos="5051" userDrawn="1">
          <p15:clr>
            <a:srgbClr val="F26B43"/>
          </p15:clr>
        </p15:guide>
        <p15:guide id="40" pos="3180" userDrawn="1">
          <p15:clr>
            <a:srgbClr val="F26B43"/>
          </p15:clr>
        </p15:guide>
        <p15:guide id="41" pos="3060" userDrawn="1">
          <p15:clr>
            <a:srgbClr val="F26B43"/>
          </p15:clr>
        </p15:guide>
        <p15:guide id="42" pos="2213" userDrawn="1">
          <p15:clr>
            <a:srgbClr val="F26B43"/>
          </p15:clr>
        </p15:guide>
        <p15:guide id="43" pos="2095" userDrawn="1">
          <p15:clr>
            <a:srgbClr val="F26B43"/>
          </p15:clr>
        </p15:guide>
        <p15:guide id="44" pos="1247" userDrawn="1">
          <p15:clr>
            <a:srgbClr val="F26B43"/>
          </p15:clr>
        </p15:guide>
        <p15:guide id="45" pos="1128" userDrawn="1">
          <p15:clr>
            <a:srgbClr val="F26B43"/>
          </p15:clr>
        </p15:guide>
        <p15:guide id="46" pos="282" userDrawn="1">
          <p15:clr>
            <a:srgbClr val="F26B43"/>
          </p15:clr>
        </p15:guide>
        <p15:guide id="47" pos="4145" userDrawn="1">
          <p15:clr>
            <a:srgbClr val="F26B43"/>
          </p15:clr>
        </p15:guide>
        <p15:guide id="48" pos="4027" userDrawn="1">
          <p15:clr>
            <a:srgbClr val="F26B43"/>
          </p15:clr>
        </p15:guide>
        <p15:guide id="49" pos="5112" userDrawn="1">
          <p15:clr>
            <a:srgbClr val="F26B43"/>
          </p15:clr>
        </p15:guide>
        <p15:guide id="50" pos="4993" userDrawn="1">
          <p15:clr>
            <a:srgbClr val="F26B43"/>
          </p15:clr>
        </p15:guide>
        <p15:guide id="51" pos="5956" userDrawn="1">
          <p15:clr>
            <a:srgbClr val="F26B43"/>
          </p15:clr>
        </p15:guide>
        <p15:guide id="52" pos="2638" userDrawn="1">
          <p15:clr>
            <a:srgbClr val="F26B43"/>
          </p15:clr>
        </p15:guide>
        <p15:guide id="53" pos="1671" userDrawn="1">
          <p15:clr>
            <a:srgbClr val="F26B43"/>
          </p15:clr>
        </p15:guide>
        <p15:guide id="54" pos="703" userDrawn="1">
          <p15:clr>
            <a:srgbClr val="F26B43"/>
          </p15:clr>
        </p15:guide>
        <p15:guide id="55" pos="3603" userDrawn="1">
          <p15:clr>
            <a:srgbClr val="F26B43"/>
          </p15:clr>
        </p15:guide>
        <p15:guide id="56" pos="4569" userDrawn="1">
          <p15:clr>
            <a:srgbClr val="F26B43"/>
          </p15:clr>
        </p15:guide>
        <p15:guide id="57" pos="5534" userDrawn="1">
          <p15:clr>
            <a:srgbClr val="F26B43"/>
          </p15:clr>
        </p15:guide>
        <p15:guide id="58" orient="horz" pos="2448" userDrawn="1">
          <p15:clr>
            <a:srgbClr val="F26B43"/>
          </p15:clr>
        </p15:guide>
        <p15:guide id="59" orient="horz" pos="699" userDrawn="1">
          <p15:clr>
            <a:srgbClr val="F26B43"/>
          </p15:clr>
        </p15:guide>
        <p15:guide id="60" orient="horz" pos="4053" userDrawn="1">
          <p15:clr>
            <a:srgbClr val="F26B43"/>
          </p15:clr>
        </p15:guide>
        <p15:guide id="61" orient="horz" pos="1646" userDrawn="1">
          <p15:clr>
            <a:srgbClr val="F26B43"/>
          </p15:clr>
        </p15:guide>
        <p15:guide id="62" orient="horz" pos="3250" userDrawn="1">
          <p15:clr>
            <a:srgbClr val="F26B43"/>
          </p15:clr>
        </p15:guide>
        <p15:guide id="63" orient="horz" pos="844" userDrawn="1">
          <p15:clr>
            <a:srgbClr val="F26B43"/>
          </p15:clr>
        </p15:guide>
        <p15:guide id="64" orient="horz" pos="20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hyperlink" Target="https://support.meshprj.com/hc/ja/sections/19021058894233-MESH%E3%83%96%E3%83%AD%E3%83%83%E3%82%AF%E3%81%AE%E7%A8%AE%E9%A1%9E%E3%81%A8%E6%A9%9F%E8%83%BD" TargetMode="External"/><Relationship Id="rId2" Type="http://schemas.openxmlformats.org/officeDocument/2006/relationships/image" Target="../media/image71.png"/><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hyperlink" Target="https://support.meshprj.com/hc/ja/articles/212601267-MESH%E3%82%A2%E3%83%97%E3%83%AA%E3%81%AE%E5%AF%BE%E5%BF%9COS" TargetMode="External"/><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hyperlink" Target="https://support.meshprj.com/hc/ja/sections/19021085770777-%E3%82%BD%E3%83%95%E3%83%88%E3%82%A6%E3%82%A7%E3%82%A2%E3%83%96%E3%83%AD%E3%83%83%E3%82%AF%E3%81%AE%E7%A8%AE%E9%A1%9E%E3%81%A8%E6%A9%9F%E8%83%BD" TargetMode="External"/><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youtube.com/watch?v=LHRlkqcBj9M" TargetMode="Externa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hyperlink" Target="https://creativecommons.org/licenses/by-nc-sa/4.0/deed.ja" TargetMode="Externa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 が含まれている画像&#10;&#10;自動的に生成された説明">
            <a:extLst>
              <a:ext uri="{FF2B5EF4-FFF2-40B4-BE49-F238E27FC236}">
                <a16:creationId xmlns:a16="http://schemas.microsoft.com/office/drawing/2014/main" id="{0D0F77E6-4DB1-B3EF-BB54-E571D64CCB3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67" r="17246"/>
          <a:stretch/>
        </p:blipFill>
        <p:spPr>
          <a:xfrm>
            <a:off x="4168673" y="1226"/>
            <a:ext cx="5643204" cy="6858000"/>
          </a:xfrm>
          <a:prstGeom prst="rect">
            <a:avLst/>
          </a:prstGeom>
        </p:spPr>
      </p:pic>
      <p:sp>
        <p:nvSpPr>
          <p:cNvPr id="4" name="フリーフォーム 5">
            <a:extLst>
              <a:ext uri="{FF2B5EF4-FFF2-40B4-BE49-F238E27FC236}">
                <a16:creationId xmlns:a16="http://schemas.microsoft.com/office/drawing/2014/main" id="{53D62216-CD75-03EC-45C5-B576A938C3EE}"/>
              </a:ext>
            </a:extLst>
          </p:cNvPr>
          <p:cNvSpPr/>
          <p:nvPr/>
        </p:nvSpPr>
        <p:spPr>
          <a:xfrm>
            <a:off x="103291" y="0"/>
            <a:ext cx="5178784" cy="6852193"/>
          </a:xfrm>
          <a:custGeom>
            <a:avLst/>
            <a:gdLst>
              <a:gd name="connsiteX0" fmla="*/ 0 w 4741333"/>
              <a:gd name="connsiteY0" fmla="*/ 0 h 6858000"/>
              <a:gd name="connsiteX1" fmla="*/ 3597434 w 4741333"/>
              <a:gd name="connsiteY1" fmla="*/ 0 h 6858000"/>
              <a:gd name="connsiteX2" fmla="*/ 3786600 w 4741333"/>
              <a:gd name="connsiteY2" fmla="*/ 238016 h 6858000"/>
              <a:gd name="connsiteX3" fmla="*/ 4737093 w 4741333"/>
              <a:gd name="connsiteY3" fmla="*/ 3196775 h 6858000"/>
              <a:gd name="connsiteX4" fmla="*/ 4741333 w 4741333"/>
              <a:gd name="connsiteY4" fmla="*/ 3428947 h 6858000"/>
              <a:gd name="connsiteX5" fmla="*/ 4741333 w 4741333"/>
              <a:gd name="connsiteY5" fmla="*/ 3429053 h 6858000"/>
              <a:gd name="connsiteX6" fmla="*/ 4737093 w 4741333"/>
              <a:gd name="connsiteY6" fmla="*/ 3661225 h 6858000"/>
              <a:gd name="connsiteX7" fmla="*/ 3786600 w 4741333"/>
              <a:gd name="connsiteY7" fmla="*/ 6619985 h 6858000"/>
              <a:gd name="connsiteX8" fmla="*/ 3597434 w 4741333"/>
              <a:gd name="connsiteY8" fmla="*/ 6858000 h 6858000"/>
              <a:gd name="connsiteX9" fmla="*/ 0 w 47413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1333" h="6858000">
                <a:moveTo>
                  <a:pt x="0" y="0"/>
                </a:moveTo>
                <a:lnTo>
                  <a:pt x="3597434" y="0"/>
                </a:lnTo>
                <a:lnTo>
                  <a:pt x="3786600" y="238016"/>
                </a:lnTo>
                <a:cubicBezTo>
                  <a:pt x="4339616" y="1003620"/>
                  <a:pt x="4694849" y="2043037"/>
                  <a:pt x="4737093" y="3196775"/>
                </a:cubicBezTo>
                <a:lnTo>
                  <a:pt x="4741333" y="3428947"/>
                </a:lnTo>
                <a:lnTo>
                  <a:pt x="4741333" y="3429053"/>
                </a:lnTo>
                <a:lnTo>
                  <a:pt x="4737093" y="3661225"/>
                </a:lnTo>
                <a:cubicBezTo>
                  <a:pt x="4694849" y="4814963"/>
                  <a:pt x="4339616" y="5854381"/>
                  <a:pt x="3786600" y="6619985"/>
                </a:cubicBezTo>
                <a:lnTo>
                  <a:pt x="3597434" y="6858000"/>
                </a:lnTo>
                <a:lnTo>
                  <a:pt x="0" y="685800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ja-JP" sz="1500" err="1"/>
              <a:t>ro</a:t>
            </a:r>
            <a:endParaRPr lang="ja-JP" altLang="en-US" sz="1500"/>
          </a:p>
        </p:txBody>
      </p:sp>
      <p:cxnSp>
        <p:nvCxnSpPr>
          <p:cNvPr id="11" name="直線コネクタ 10">
            <a:extLst>
              <a:ext uri="{FF2B5EF4-FFF2-40B4-BE49-F238E27FC236}">
                <a16:creationId xmlns:a16="http://schemas.microsoft.com/office/drawing/2014/main" id="{BEDD0302-2D12-EACF-28CB-4329CB5F6AD7}"/>
              </a:ext>
            </a:extLst>
          </p:cNvPr>
          <p:cNvCxnSpPr>
            <a:cxnSpLocks/>
          </p:cNvCxnSpPr>
          <p:nvPr/>
        </p:nvCxnSpPr>
        <p:spPr>
          <a:xfrm>
            <a:off x="340344" y="3495025"/>
            <a:ext cx="4704677" cy="0"/>
          </a:xfrm>
          <a:prstGeom prst="line">
            <a:avLst/>
          </a:prstGeom>
          <a:ln w="152400">
            <a:solidFill>
              <a:schemeClr val="accent4">
                <a:alpha val="60000"/>
              </a:schemeClr>
            </a:solidFill>
          </a:ln>
        </p:spPr>
        <p:style>
          <a:lnRef idx="3">
            <a:schemeClr val="accent4"/>
          </a:lnRef>
          <a:fillRef idx="0">
            <a:schemeClr val="accent4"/>
          </a:fillRef>
          <a:effectRef idx="2">
            <a:schemeClr val="accent4"/>
          </a:effectRef>
          <a:fontRef idx="minor">
            <a:schemeClr val="tx1"/>
          </a:fontRef>
        </p:style>
      </p:cxnSp>
      <p:sp>
        <p:nvSpPr>
          <p:cNvPr id="6" name="テキスト ボックス 5">
            <a:extLst>
              <a:ext uri="{FF2B5EF4-FFF2-40B4-BE49-F238E27FC236}">
                <a16:creationId xmlns:a16="http://schemas.microsoft.com/office/drawing/2014/main" id="{9D57EB7D-48D0-66C7-3469-1EDB50F67F83}"/>
              </a:ext>
            </a:extLst>
          </p:cNvPr>
          <p:cNvSpPr txBox="1"/>
          <p:nvPr/>
        </p:nvSpPr>
        <p:spPr>
          <a:xfrm>
            <a:off x="516413" y="3922832"/>
            <a:ext cx="4352538" cy="371512"/>
          </a:xfrm>
          <a:prstGeom prst="rect">
            <a:avLst/>
          </a:prstGeom>
          <a:noFill/>
        </p:spPr>
        <p:txBody>
          <a:bodyPr wrap="none" rtlCol="0">
            <a:spAutoFit/>
          </a:bodyPr>
          <a:lstStyle/>
          <a:p>
            <a:pPr algn="ctr"/>
            <a:r>
              <a:rPr lang="ja-JP" altLang="en-US" sz="1814" b="1" spc="91">
                <a:solidFill>
                  <a:schemeClr val="accent1"/>
                </a:solidFill>
                <a:latin typeface="+mj-ea"/>
                <a:ea typeface="+mj-ea"/>
              </a:rPr>
              <a:t>工作</a:t>
            </a:r>
            <a:r>
              <a:rPr lang="en-US" altLang="ja-JP" sz="1452" spc="91">
                <a:solidFill>
                  <a:schemeClr val="accent1"/>
                </a:solidFill>
                <a:latin typeface="+mj-ea"/>
                <a:ea typeface="+mj-ea"/>
              </a:rPr>
              <a:t>×</a:t>
            </a:r>
            <a:r>
              <a:rPr lang="ja-JP" altLang="en-US" sz="1814" b="1" spc="91">
                <a:solidFill>
                  <a:schemeClr val="accent1"/>
                </a:solidFill>
                <a:latin typeface="+mj-ea"/>
                <a:ea typeface="+mj-ea"/>
              </a:rPr>
              <a:t>プログラミング ワークショップ</a:t>
            </a:r>
          </a:p>
        </p:txBody>
      </p:sp>
      <p:sp>
        <p:nvSpPr>
          <p:cNvPr id="8" name="テキスト ボックス 7">
            <a:extLst>
              <a:ext uri="{FF2B5EF4-FFF2-40B4-BE49-F238E27FC236}">
                <a16:creationId xmlns:a16="http://schemas.microsoft.com/office/drawing/2014/main" id="{3ECE2566-BF98-85C2-DC15-7D9590DF2BB0}"/>
              </a:ext>
            </a:extLst>
          </p:cNvPr>
          <p:cNvSpPr txBox="1"/>
          <p:nvPr/>
        </p:nvSpPr>
        <p:spPr>
          <a:xfrm>
            <a:off x="334345" y="2968351"/>
            <a:ext cx="4716676" cy="650819"/>
          </a:xfrm>
          <a:prstGeom prst="rect">
            <a:avLst/>
          </a:prstGeom>
          <a:noFill/>
        </p:spPr>
        <p:txBody>
          <a:bodyPr wrap="none" rtlCol="0">
            <a:spAutoFit/>
          </a:bodyPr>
          <a:lstStyle/>
          <a:p>
            <a:pPr algn="ctr"/>
            <a:r>
              <a:rPr lang="ja-JP" altLang="en-US" sz="3629" b="1" spc="-91">
                <a:solidFill>
                  <a:schemeClr val="accent1"/>
                </a:solidFill>
                <a:latin typeface="+mj-ea"/>
                <a:ea typeface="+mj-ea"/>
              </a:rPr>
              <a:t>遊びの天才になろう！</a:t>
            </a:r>
            <a:endParaRPr lang="en-US" altLang="ja-JP" sz="3629" b="1" spc="-91">
              <a:solidFill>
                <a:schemeClr val="accent1"/>
              </a:solidFill>
              <a:latin typeface="+mj-ea"/>
              <a:ea typeface="+mj-ea"/>
            </a:endParaRPr>
          </a:p>
        </p:txBody>
      </p:sp>
      <p:sp>
        <p:nvSpPr>
          <p:cNvPr id="2" name="テキスト ボックス 1">
            <a:extLst>
              <a:ext uri="{FF2B5EF4-FFF2-40B4-BE49-F238E27FC236}">
                <a16:creationId xmlns:a16="http://schemas.microsoft.com/office/drawing/2014/main" id="{5548F12E-77F2-86A9-71C9-C135E46282C0}"/>
              </a:ext>
            </a:extLst>
          </p:cNvPr>
          <p:cNvSpPr txBox="1"/>
          <p:nvPr/>
        </p:nvSpPr>
        <p:spPr>
          <a:xfrm>
            <a:off x="355231" y="4598006"/>
            <a:ext cx="3262432" cy="473271"/>
          </a:xfrm>
          <a:prstGeom prst="rect">
            <a:avLst/>
          </a:prstGeom>
          <a:solidFill>
            <a:srgbClr val="0060AF"/>
          </a:solidFill>
        </p:spPr>
        <p:txBody>
          <a:bodyPr wrap="none" rtlCol="0">
            <a:spAutoFit/>
          </a:bodyPr>
          <a:lstStyle/>
          <a:p>
            <a:pPr algn="l">
              <a:lnSpc>
                <a:spcPct val="110000"/>
              </a:lnSpc>
            </a:pPr>
            <a:r>
              <a:rPr kumimoji="1" lang="ja-JP" altLang="en-US" sz="2400" b="1">
                <a:solidFill>
                  <a:schemeClr val="bg1">
                    <a:lumMod val="95000"/>
                  </a:schemeClr>
                </a:solidFill>
              </a:rPr>
              <a:t>指導者向けマニュアル</a:t>
            </a:r>
          </a:p>
        </p:txBody>
      </p:sp>
      <p:grpSp>
        <p:nvGrpSpPr>
          <p:cNvPr id="19" name="グループ化 18">
            <a:extLst>
              <a:ext uri="{FF2B5EF4-FFF2-40B4-BE49-F238E27FC236}">
                <a16:creationId xmlns:a16="http://schemas.microsoft.com/office/drawing/2014/main" id="{F19E1A52-94BD-9998-7D60-E46EBA0C9B51}"/>
              </a:ext>
            </a:extLst>
          </p:cNvPr>
          <p:cNvGrpSpPr/>
          <p:nvPr/>
        </p:nvGrpSpPr>
        <p:grpSpPr>
          <a:xfrm>
            <a:off x="313488" y="369300"/>
            <a:ext cx="3622675" cy="702427"/>
            <a:chOff x="313488" y="369300"/>
            <a:chExt cx="3622675" cy="702427"/>
          </a:xfrm>
        </p:grpSpPr>
        <p:sp>
          <p:nvSpPr>
            <p:cNvPr id="7" name="テキスト ボックス 6">
              <a:extLst>
                <a:ext uri="{FF2B5EF4-FFF2-40B4-BE49-F238E27FC236}">
                  <a16:creationId xmlns:a16="http://schemas.microsoft.com/office/drawing/2014/main" id="{64751BCD-8D58-D055-B292-33632503508C}"/>
                </a:ext>
              </a:extLst>
            </p:cNvPr>
            <p:cNvSpPr txBox="1"/>
            <p:nvPr/>
          </p:nvSpPr>
          <p:spPr>
            <a:xfrm>
              <a:off x="313488" y="832751"/>
              <a:ext cx="1524776" cy="238976"/>
            </a:xfrm>
            <a:prstGeom prst="rect">
              <a:avLst/>
            </a:prstGeom>
            <a:noFill/>
          </p:spPr>
          <p:txBody>
            <a:bodyPr wrap="none" rtlCol="0" anchor="ctr" anchorCtr="0">
              <a:spAutoFit/>
            </a:bodyPr>
            <a:lstStyle/>
            <a:p>
              <a:r>
                <a:rPr lang="ja-JP" altLang="en-US" sz="953">
                  <a:solidFill>
                    <a:prstClr val="black"/>
                  </a:solidFill>
                  <a:latin typeface="Noto Sans JP"/>
                  <a:ea typeface="Noto Sans JP"/>
                </a:rPr>
                <a:t>横浜市デジタル統括本部</a:t>
              </a:r>
            </a:p>
          </p:txBody>
        </p:sp>
        <p:pic>
          <p:nvPicPr>
            <p:cNvPr id="10" name="図 9" descr="アイコン&#10;&#10;自動的に生成された説明">
              <a:extLst>
                <a:ext uri="{FF2B5EF4-FFF2-40B4-BE49-F238E27FC236}">
                  <a16:creationId xmlns:a16="http://schemas.microsoft.com/office/drawing/2014/main" id="{273FCBB7-5388-F18B-BF6B-00F996AAB322}"/>
                </a:ext>
              </a:extLst>
            </p:cNvPr>
            <p:cNvPicPr>
              <a:picLocks noChangeAspect="1"/>
            </p:cNvPicPr>
            <p:nvPr/>
          </p:nvPicPr>
          <p:blipFill>
            <a:blip r:embed="rId4"/>
            <a:stretch>
              <a:fillRect/>
            </a:stretch>
          </p:blipFill>
          <p:spPr>
            <a:xfrm>
              <a:off x="355231" y="427382"/>
              <a:ext cx="1427734" cy="347286"/>
            </a:xfrm>
            <a:prstGeom prst="rect">
              <a:avLst/>
            </a:prstGeom>
          </p:spPr>
        </p:pic>
        <p:pic>
          <p:nvPicPr>
            <p:cNvPr id="12" name="図 11" descr="挿絵 が含まれている画像&#10;&#10;自動的に生成された説明">
              <a:extLst>
                <a:ext uri="{FF2B5EF4-FFF2-40B4-BE49-F238E27FC236}">
                  <a16:creationId xmlns:a16="http://schemas.microsoft.com/office/drawing/2014/main" id="{39A8D5F8-628C-9521-5B62-54F2919E7C62}"/>
                </a:ext>
              </a:extLst>
            </p:cNvPr>
            <p:cNvPicPr>
              <a:picLocks noChangeAspect="1"/>
            </p:cNvPicPr>
            <p:nvPr/>
          </p:nvPicPr>
          <p:blipFill>
            <a:blip r:embed="rId5"/>
            <a:stretch>
              <a:fillRect/>
            </a:stretch>
          </p:blipFill>
          <p:spPr>
            <a:xfrm>
              <a:off x="2190009" y="369300"/>
              <a:ext cx="1723877" cy="463451"/>
            </a:xfrm>
            <a:prstGeom prst="rect">
              <a:avLst/>
            </a:prstGeom>
          </p:spPr>
        </p:pic>
        <p:sp>
          <p:nvSpPr>
            <p:cNvPr id="13" name="テキスト ボックス 12">
              <a:extLst>
                <a:ext uri="{FF2B5EF4-FFF2-40B4-BE49-F238E27FC236}">
                  <a16:creationId xmlns:a16="http://schemas.microsoft.com/office/drawing/2014/main" id="{CB494894-AC2C-1442-064E-2F53ABD28C75}"/>
                </a:ext>
              </a:extLst>
            </p:cNvPr>
            <p:cNvSpPr txBox="1"/>
            <p:nvPr/>
          </p:nvSpPr>
          <p:spPr>
            <a:xfrm>
              <a:off x="2167730" y="832751"/>
              <a:ext cx="1768433" cy="238976"/>
            </a:xfrm>
            <a:prstGeom prst="rect">
              <a:avLst/>
            </a:prstGeom>
            <a:noFill/>
          </p:spPr>
          <p:txBody>
            <a:bodyPr wrap="none" rtlCol="0" anchor="ctr" anchorCtr="0">
              <a:spAutoFit/>
            </a:bodyPr>
            <a:lstStyle/>
            <a:p>
              <a:pPr algn="ctr"/>
              <a:r>
                <a:rPr lang="ja-JP" altLang="en-US" sz="953">
                  <a:solidFill>
                    <a:prstClr val="black"/>
                  </a:solidFill>
                  <a:latin typeface="Noto Sans JP"/>
                  <a:ea typeface="Noto Sans JP"/>
                </a:rPr>
                <a:t>神奈川大学経営学部道用ゼミ</a:t>
              </a:r>
            </a:p>
          </p:txBody>
        </p:sp>
      </p:grpSp>
    </p:spTree>
    <p:extLst>
      <p:ext uri="{BB962C8B-B14F-4D97-AF65-F5344CB8AC3E}">
        <p14:creationId xmlns:p14="http://schemas.microsoft.com/office/powerpoint/2010/main" val="1232327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2A5D46A-A152-EF4D-B541-AD126468C152}"/>
              </a:ext>
            </a:extLst>
          </p:cNvPr>
          <p:cNvSpPr>
            <a:spLocks noGrp="1"/>
          </p:cNvSpPr>
          <p:nvPr>
            <p:ph type="body" sz="quarter" idx="10"/>
          </p:nvPr>
        </p:nvSpPr>
        <p:spPr>
          <a:xfrm>
            <a:off x="4233828" y="3024023"/>
            <a:ext cx="1439817" cy="610745"/>
          </a:xfrm>
        </p:spPr>
        <p:txBody>
          <a:bodyPr/>
          <a:lstStyle/>
          <a:p>
            <a:r>
              <a:rPr lang="ja-JP" altLang="en-US">
                <a:latin typeface="+mj-ea"/>
                <a:ea typeface="+mj-ea"/>
              </a:rPr>
              <a:t>回答</a:t>
            </a:r>
            <a:r>
              <a:rPr kumimoji="1" lang="ja-JP" altLang="en-US">
                <a:latin typeface="+mj-ea"/>
                <a:ea typeface="+mj-ea"/>
              </a:rPr>
              <a:t>例</a:t>
            </a:r>
          </a:p>
        </p:txBody>
      </p:sp>
      <p:sp>
        <p:nvSpPr>
          <p:cNvPr id="3" name="テキスト ボックス 2">
            <a:extLst>
              <a:ext uri="{FF2B5EF4-FFF2-40B4-BE49-F238E27FC236}">
                <a16:creationId xmlns:a16="http://schemas.microsoft.com/office/drawing/2014/main" id="{8BFBCDB1-FBCB-8239-AAB0-144B0FBC0B5E}"/>
              </a:ext>
            </a:extLst>
          </p:cNvPr>
          <p:cNvSpPr txBox="1"/>
          <p:nvPr/>
        </p:nvSpPr>
        <p:spPr>
          <a:xfrm>
            <a:off x="1629023" y="3891280"/>
            <a:ext cx="6647974" cy="788486"/>
          </a:xfrm>
          <a:prstGeom prst="rect">
            <a:avLst/>
          </a:prstGeom>
          <a:noFill/>
        </p:spPr>
        <p:txBody>
          <a:bodyPr wrap="none" rtlCol="0">
            <a:spAutoFit/>
          </a:bodyPr>
          <a:lstStyle/>
          <a:p>
            <a:pPr algn="ctr">
              <a:lnSpc>
                <a:spcPct val="110000"/>
              </a:lnSpc>
            </a:pPr>
            <a:r>
              <a:rPr kumimoji="1" lang="ja-JP" altLang="en-US" sz="1400">
                <a:solidFill>
                  <a:schemeClr val="bg1"/>
                </a:solidFill>
                <a:latin typeface="+mj-ea"/>
                <a:ea typeface="+mj-ea"/>
              </a:rPr>
              <a:t>ミッション</a:t>
            </a:r>
            <a:r>
              <a:rPr kumimoji="1" lang="en-US" altLang="ja-JP" sz="1400">
                <a:solidFill>
                  <a:schemeClr val="bg1"/>
                </a:solidFill>
                <a:latin typeface="+mj-ea"/>
                <a:ea typeface="+mj-ea"/>
              </a:rPr>
              <a:t>1</a:t>
            </a:r>
            <a:r>
              <a:rPr kumimoji="1" lang="ja-JP" altLang="en-US" sz="1400">
                <a:solidFill>
                  <a:schemeClr val="bg1"/>
                </a:solidFill>
                <a:latin typeface="+mj-ea"/>
                <a:ea typeface="+mj-ea"/>
              </a:rPr>
              <a:t>・</a:t>
            </a:r>
            <a:r>
              <a:rPr kumimoji="1" lang="en-US" altLang="ja-JP" sz="1400">
                <a:solidFill>
                  <a:schemeClr val="bg1"/>
                </a:solidFill>
                <a:latin typeface="+mj-ea"/>
                <a:ea typeface="+mj-ea"/>
              </a:rPr>
              <a:t>2</a:t>
            </a:r>
            <a:r>
              <a:rPr kumimoji="1" lang="ja-JP" altLang="en-US" sz="1400">
                <a:solidFill>
                  <a:schemeClr val="bg1"/>
                </a:solidFill>
                <a:latin typeface="+mj-ea"/>
                <a:ea typeface="+mj-ea"/>
              </a:rPr>
              <a:t>の作例をご紹介します。</a:t>
            </a:r>
            <a:endParaRPr kumimoji="1" lang="en-US" altLang="ja-JP" sz="1400">
              <a:solidFill>
                <a:schemeClr val="bg1"/>
              </a:solidFill>
              <a:latin typeface="+mj-ea"/>
              <a:ea typeface="+mj-ea"/>
            </a:endParaRPr>
          </a:p>
          <a:p>
            <a:pPr algn="ctr">
              <a:lnSpc>
                <a:spcPct val="110000"/>
              </a:lnSpc>
            </a:pPr>
            <a:r>
              <a:rPr kumimoji="1" lang="ja-JP" altLang="en-US" sz="1400">
                <a:solidFill>
                  <a:schemeClr val="bg1"/>
                </a:solidFill>
                <a:latin typeface="+mj-ea"/>
                <a:ea typeface="+mj-ea"/>
              </a:rPr>
              <a:t>少し複雑なプログラムを組んでいるものもありますが、あくまでも作例です。</a:t>
            </a:r>
            <a:endParaRPr kumimoji="1" lang="en-US" altLang="ja-JP" sz="1400">
              <a:solidFill>
                <a:schemeClr val="bg1"/>
              </a:solidFill>
              <a:latin typeface="+mj-ea"/>
              <a:ea typeface="+mj-ea"/>
            </a:endParaRPr>
          </a:p>
          <a:p>
            <a:pPr algn="ctr">
              <a:lnSpc>
                <a:spcPct val="110000"/>
              </a:lnSpc>
            </a:pPr>
            <a:r>
              <a:rPr kumimoji="1" lang="ja-JP" altLang="en-US" sz="1400">
                <a:solidFill>
                  <a:schemeClr val="bg1"/>
                </a:solidFill>
                <a:latin typeface="+mj-ea"/>
                <a:ea typeface="+mj-ea"/>
              </a:rPr>
              <a:t>決まった正解はありませんので困ったときに参考にしてください。</a:t>
            </a:r>
            <a:endParaRPr kumimoji="1" lang="en-US" altLang="ja-JP" sz="1400">
              <a:solidFill>
                <a:schemeClr val="bg1"/>
              </a:solidFill>
              <a:latin typeface="+mj-ea"/>
              <a:ea typeface="+mj-ea"/>
            </a:endParaRPr>
          </a:p>
        </p:txBody>
      </p:sp>
    </p:spTree>
    <p:extLst>
      <p:ext uri="{BB962C8B-B14F-4D97-AF65-F5344CB8AC3E}">
        <p14:creationId xmlns:p14="http://schemas.microsoft.com/office/powerpoint/2010/main" val="3219742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B532A39-0464-ADCC-7F28-8D1F26D0C3C0}"/>
              </a:ext>
            </a:extLst>
          </p:cNvPr>
          <p:cNvSpPr txBox="1"/>
          <p:nvPr/>
        </p:nvSpPr>
        <p:spPr>
          <a:xfrm>
            <a:off x="2832718" y="3216442"/>
            <a:ext cx="4240565" cy="442429"/>
          </a:xfrm>
          <a:prstGeom prst="rect">
            <a:avLst/>
          </a:prstGeom>
          <a:noFill/>
        </p:spPr>
        <p:txBody>
          <a:bodyPr wrap="square" rtlCol="0">
            <a:spAutoFit/>
          </a:bodyPr>
          <a:lstStyle/>
          <a:p>
            <a:pPr algn="ctr"/>
            <a:r>
              <a:rPr kumimoji="1" lang="ja-JP" altLang="en-US" sz="2275">
                <a:latin typeface="Noto Sans JP" panose="020B0200000000000000" pitchFamily="50" charset="-128"/>
                <a:ea typeface="Noto Sans JP" panose="020B0200000000000000" pitchFamily="50" charset="-128"/>
              </a:rPr>
              <a:t>ミッション</a:t>
            </a:r>
            <a:r>
              <a:rPr kumimoji="1" lang="en-US" altLang="ja-JP" sz="2275">
                <a:latin typeface="Noto Sans JP" panose="020B0200000000000000" pitchFamily="50" charset="-128"/>
                <a:ea typeface="Noto Sans JP" panose="020B0200000000000000" pitchFamily="50" charset="-128"/>
              </a:rPr>
              <a:t>1</a:t>
            </a:r>
            <a:r>
              <a:rPr kumimoji="1" lang="ja-JP" altLang="en-US" sz="2275">
                <a:latin typeface="Noto Sans JP" panose="020B0200000000000000" pitchFamily="50" charset="-128"/>
                <a:ea typeface="Noto Sans JP" panose="020B0200000000000000" pitchFamily="50" charset="-128"/>
              </a:rPr>
              <a:t>　回答例</a:t>
            </a:r>
          </a:p>
        </p:txBody>
      </p:sp>
      <p:sp>
        <p:nvSpPr>
          <p:cNvPr id="3" name="テキスト プレースホルダー 2">
            <a:extLst>
              <a:ext uri="{FF2B5EF4-FFF2-40B4-BE49-F238E27FC236}">
                <a16:creationId xmlns:a16="http://schemas.microsoft.com/office/drawing/2014/main" id="{F163D6BC-782A-A134-5047-C0979954F60E}"/>
              </a:ext>
            </a:extLst>
          </p:cNvPr>
          <p:cNvSpPr>
            <a:spLocks noGrp="1"/>
          </p:cNvSpPr>
          <p:nvPr>
            <p:ph type="body" sz="quarter" idx="10"/>
          </p:nvPr>
        </p:nvSpPr>
        <p:spPr>
          <a:xfrm>
            <a:off x="3232816" y="241207"/>
            <a:ext cx="3440365" cy="444096"/>
          </a:xfrm>
        </p:spPr>
        <p:txBody>
          <a:bodyPr/>
          <a:lstStyle/>
          <a:p>
            <a:r>
              <a:rPr lang="ja-JP" altLang="en-US">
                <a:latin typeface="+mj-ea"/>
                <a:ea typeface="+mj-ea"/>
              </a:rPr>
              <a:t>ミッション</a:t>
            </a:r>
            <a:r>
              <a:rPr lang="en-US" altLang="ja-JP">
                <a:latin typeface="+mj-ea"/>
                <a:ea typeface="+mj-ea"/>
              </a:rPr>
              <a:t>1-1</a:t>
            </a:r>
            <a:r>
              <a:rPr lang="ja-JP" altLang="en-US">
                <a:latin typeface="+mj-ea"/>
                <a:ea typeface="+mj-ea"/>
              </a:rPr>
              <a:t>  回答例</a:t>
            </a:r>
          </a:p>
        </p:txBody>
      </p:sp>
      <p:pic>
        <p:nvPicPr>
          <p:cNvPr id="6" name="図 5" descr="ダイアグラム&#10;&#10;中程度の精度で自動的に生成された説明">
            <a:extLst>
              <a:ext uri="{FF2B5EF4-FFF2-40B4-BE49-F238E27FC236}">
                <a16:creationId xmlns:a16="http://schemas.microsoft.com/office/drawing/2014/main" id="{E9FCC46E-C57F-A8FF-7C04-E0DB6060B52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25444" y="1157176"/>
            <a:ext cx="7200000" cy="5003390"/>
          </a:xfrm>
          <a:prstGeom prst="rect">
            <a:avLst/>
          </a:prstGeom>
        </p:spPr>
      </p:pic>
      <p:pic>
        <p:nvPicPr>
          <p:cNvPr id="2" name="図 1">
            <a:extLst>
              <a:ext uri="{FF2B5EF4-FFF2-40B4-BE49-F238E27FC236}">
                <a16:creationId xmlns:a16="http://schemas.microsoft.com/office/drawing/2014/main" id="{01316453-AEE1-DE56-AE99-5331EB57FD0E}"/>
              </a:ext>
            </a:extLst>
          </p:cNvPr>
          <p:cNvPicPr>
            <a:picLocks noChangeAspect="1"/>
          </p:cNvPicPr>
          <p:nvPr/>
        </p:nvPicPr>
        <p:blipFill>
          <a:blip r:embed="rId4"/>
          <a:stretch>
            <a:fillRect/>
          </a:stretch>
        </p:blipFill>
        <p:spPr>
          <a:xfrm>
            <a:off x="544829" y="1036717"/>
            <a:ext cx="2403089" cy="1565170"/>
          </a:xfrm>
          <a:prstGeom prst="rect">
            <a:avLst/>
          </a:prstGeom>
        </p:spPr>
      </p:pic>
    </p:spTree>
    <p:extLst>
      <p:ext uri="{BB962C8B-B14F-4D97-AF65-F5344CB8AC3E}">
        <p14:creationId xmlns:p14="http://schemas.microsoft.com/office/powerpoint/2010/main" val="3005786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B532A39-0464-ADCC-7F28-8D1F26D0C3C0}"/>
              </a:ext>
            </a:extLst>
          </p:cNvPr>
          <p:cNvSpPr txBox="1"/>
          <p:nvPr/>
        </p:nvSpPr>
        <p:spPr>
          <a:xfrm>
            <a:off x="2832718" y="3216442"/>
            <a:ext cx="4240565" cy="442429"/>
          </a:xfrm>
          <a:prstGeom prst="rect">
            <a:avLst/>
          </a:prstGeom>
          <a:noFill/>
        </p:spPr>
        <p:txBody>
          <a:bodyPr wrap="squar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ミッション</a:t>
            </a:r>
            <a:r>
              <a:rPr kumimoji="1" lang="en-US" altLang="ja-JP"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1</a:t>
            </a: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　回答例</a:t>
            </a:r>
          </a:p>
        </p:txBody>
      </p:sp>
      <p:sp>
        <p:nvSpPr>
          <p:cNvPr id="3" name="テキスト プレースホルダー 2">
            <a:extLst>
              <a:ext uri="{FF2B5EF4-FFF2-40B4-BE49-F238E27FC236}">
                <a16:creationId xmlns:a16="http://schemas.microsoft.com/office/drawing/2014/main" id="{F163D6BC-782A-A134-5047-C0979954F60E}"/>
              </a:ext>
            </a:extLst>
          </p:cNvPr>
          <p:cNvSpPr>
            <a:spLocks noGrp="1"/>
          </p:cNvSpPr>
          <p:nvPr>
            <p:ph type="body" sz="quarter" idx="10"/>
          </p:nvPr>
        </p:nvSpPr>
        <p:spPr>
          <a:xfrm>
            <a:off x="3232816" y="241207"/>
            <a:ext cx="3440365" cy="444096"/>
          </a:xfrm>
        </p:spPr>
        <p:txBody>
          <a:bodyPr/>
          <a:lstStyle/>
          <a:p>
            <a:r>
              <a:rPr lang="ja-JP" altLang="en-US">
                <a:latin typeface="+mj-ea"/>
                <a:ea typeface="+mj-ea"/>
              </a:rPr>
              <a:t>ミッション</a:t>
            </a:r>
            <a:r>
              <a:rPr lang="en-US" altLang="ja-JP">
                <a:latin typeface="+mj-ea"/>
                <a:ea typeface="+mj-ea"/>
              </a:rPr>
              <a:t>1-2</a:t>
            </a:r>
            <a:r>
              <a:rPr lang="ja-JP" altLang="en-US">
                <a:latin typeface="+mj-ea"/>
                <a:ea typeface="+mj-ea"/>
              </a:rPr>
              <a:t>  回答例</a:t>
            </a:r>
          </a:p>
        </p:txBody>
      </p:sp>
      <p:pic>
        <p:nvPicPr>
          <p:cNvPr id="12" name="図 11" descr="ダイアグラム&#10;&#10;中程度の精度で自動的に生成された説明">
            <a:extLst>
              <a:ext uri="{FF2B5EF4-FFF2-40B4-BE49-F238E27FC236}">
                <a16:creationId xmlns:a16="http://schemas.microsoft.com/office/drawing/2014/main" id="{5AF91519-BD2D-0450-655D-A4A9C7533A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62050" y="1157176"/>
            <a:ext cx="7200000" cy="5003390"/>
          </a:xfrm>
          <a:prstGeom prst="rect">
            <a:avLst/>
          </a:prstGeom>
        </p:spPr>
      </p:pic>
      <p:pic>
        <p:nvPicPr>
          <p:cNvPr id="2" name="図 1">
            <a:extLst>
              <a:ext uri="{FF2B5EF4-FFF2-40B4-BE49-F238E27FC236}">
                <a16:creationId xmlns:a16="http://schemas.microsoft.com/office/drawing/2014/main" id="{A0243F86-33F0-E931-AB96-67C6C4623AFC}"/>
              </a:ext>
            </a:extLst>
          </p:cNvPr>
          <p:cNvPicPr>
            <a:picLocks noChangeAspect="1"/>
          </p:cNvPicPr>
          <p:nvPr/>
        </p:nvPicPr>
        <p:blipFill>
          <a:blip r:embed="rId3"/>
          <a:stretch>
            <a:fillRect/>
          </a:stretch>
        </p:blipFill>
        <p:spPr>
          <a:xfrm>
            <a:off x="520700" y="993541"/>
            <a:ext cx="2428294" cy="1880497"/>
          </a:xfrm>
          <a:prstGeom prst="rect">
            <a:avLst/>
          </a:prstGeom>
        </p:spPr>
      </p:pic>
    </p:spTree>
    <p:extLst>
      <p:ext uri="{BB962C8B-B14F-4D97-AF65-F5344CB8AC3E}">
        <p14:creationId xmlns:p14="http://schemas.microsoft.com/office/powerpoint/2010/main" val="980733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B532A39-0464-ADCC-7F28-8D1F26D0C3C0}"/>
              </a:ext>
            </a:extLst>
          </p:cNvPr>
          <p:cNvSpPr txBox="1"/>
          <p:nvPr/>
        </p:nvSpPr>
        <p:spPr>
          <a:xfrm>
            <a:off x="2832718" y="3216442"/>
            <a:ext cx="4240565" cy="442429"/>
          </a:xfrm>
          <a:prstGeom prst="rect">
            <a:avLst/>
          </a:prstGeom>
          <a:noFill/>
        </p:spPr>
        <p:txBody>
          <a:bodyPr wrap="squar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ミッション</a:t>
            </a:r>
            <a:r>
              <a:rPr kumimoji="1" lang="en-US" altLang="ja-JP"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1</a:t>
            </a: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　回答例</a:t>
            </a:r>
          </a:p>
        </p:txBody>
      </p:sp>
      <p:sp>
        <p:nvSpPr>
          <p:cNvPr id="3" name="テキスト プレースホルダー 2">
            <a:extLst>
              <a:ext uri="{FF2B5EF4-FFF2-40B4-BE49-F238E27FC236}">
                <a16:creationId xmlns:a16="http://schemas.microsoft.com/office/drawing/2014/main" id="{F163D6BC-782A-A134-5047-C0979954F60E}"/>
              </a:ext>
            </a:extLst>
          </p:cNvPr>
          <p:cNvSpPr>
            <a:spLocks noGrp="1"/>
          </p:cNvSpPr>
          <p:nvPr>
            <p:ph type="body" sz="quarter" idx="10"/>
          </p:nvPr>
        </p:nvSpPr>
        <p:spPr>
          <a:xfrm>
            <a:off x="3232816" y="241207"/>
            <a:ext cx="3440365" cy="444096"/>
          </a:xfrm>
        </p:spPr>
        <p:txBody>
          <a:bodyPr/>
          <a:lstStyle/>
          <a:p>
            <a:r>
              <a:rPr lang="ja-JP" altLang="en-US">
                <a:latin typeface="+mj-ea"/>
                <a:ea typeface="+mj-ea"/>
              </a:rPr>
              <a:t>ミッション</a:t>
            </a:r>
            <a:r>
              <a:rPr lang="en-US" altLang="ja-JP">
                <a:latin typeface="+mj-ea"/>
                <a:ea typeface="+mj-ea"/>
              </a:rPr>
              <a:t>1-3</a:t>
            </a:r>
            <a:r>
              <a:rPr lang="ja-JP" altLang="en-US">
                <a:latin typeface="+mj-ea"/>
                <a:ea typeface="+mj-ea"/>
              </a:rPr>
              <a:t>  回答例</a:t>
            </a:r>
          </a:p>
        </p:txBody>
      </p:sp>
      <p:pic>
        <p:nvPicPr>
          <p:cNvPr id="10" name="図 9" descr="ダイアグラム&#10;&#10;自動的に生成された説明">
            <a:extLst>
              <a:ext uri="{FF2B5EF4-FFF2-40B4-BE49-F238E27FC236}">
                <a16:creationId xmlns:a16="http://schemas.microsoft.com/office/drawing/2014/main" id="{CDA2191E-A5E7-14EC-D107-81D8CEC2344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49184" y="1157176"/>
            <a:ext cx="7200000" cy="5003390"/>
          </a:xfrm>
          <a:prstGeom prst="rect">
            <a:avLst/>
          </a:prstGeom>
        </p:spPr>
      </p:pic>
      <p:pic>
        <p:nvPicPr>
          <p:cNvPr id="2" name="図 1">
            <a:extLst>
              <a:ext uri="{FF2B5EF4-FFF2-40B4-BE49-F238E27FC236}">
                <a16:creationId xmlns:a16="http://schemas.microsoft.com/office/drawing/2014/main" id="{5378E3C6-ABD4-CA76-2462-965D7607D496}"/>
              </a:ext>
            </a:extLst>
          </p:cNvPr>
          <p:cNvPicPr>
            <a:picLocks noChangeAspect="1"/>
          </p:cNvPicPr>
          <p:nvPr/>
        </p:nvPicPr>
        <p:blipFill>
          <a:blip r:embed="rId3"/>
          <a:stretch>
            <a:fillRect/>
          </a:stretch>
        </p:blipFill>
        <p:spPr>
          <a:xfrm>
            <a:off x="599396" y="1005094"/>
            <a:ext cx="2440170" cy="1844037"/>
          </a:xfrm>
          <a:prstGeom prst="rect">
            <a:avLst/>
          </a:prstGeom>
        </p:spPr>
      </p:pic>
    </p:spTree>
    <p:extLst>
      <p:ext uri="{BB962C8B-B14F-4D97-AF65-F5344CB8AC3E}">
        <p14:creationId xmlns:p14="http://schemas.microsoft.com/office/powerpoint/2010/main" val="2037843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B532A39-0464-ADCC-7F28-8D1F26D0C3C0}"/>
              </a:ext>
            </a:extLst>
          </p:cNvPr>
          <p:cNvSpPr txBox="1"/>
          <p:nvPr/>
        </p:nvSpPr>
        <p:spPr>
          <a:xfrm>
            <a:off x="2832718" y="3216442"/>
            <a:ext cx="4240565" cy="442429"/>
          </a:xfrm>
          <a:prstGeom prst="rect">
            <a:avLst/>
          </a:prstGeom>
          <a:noFill/>
        </p:spPr>
        <p:txBody>
          <a:bodyPr wrap="squar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ミッション</a:t>
            </a:r>
            <a:r>
              <a:rPr kumimoji="1" lang="en-US" altLang="ja-JP"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1</a:t>
            </a:r>
            <a:r>
              <a:rPr kumimoji="1" lang="ja-JP" altLang="en-US" sz="2275" b="0" i="0" u="none" strike="noStrike" kern="1200" cap="none" spc="0" normalizeH="0" baseline="0" noProof="0">
                <a:ln>
                  <a:noFill/>
                </a:ln>
                <a:solidFill>
                  <a:prstClr val="black"/>
                </a:solidFill>
                <a:effectLst/>
                <a:uLnTx/>
                <a:uFillTx/>
                <a:latin typeface="Noto Sans JP" panose="020B0200000000000000" pitchFamily="50" charset="-128"/>
                <a:ea typeface="Noto Sans JP" panose="020B0200000000000000" pitchFamily="50" charset="-128"/>
                <a:cs typeface="+mn-cs"/>
              </a:rPr>
              <a:t>　回答例</a:t>
            </a:r>
          </a:p>
        </p:txBody>
      </p:sp>
      <p:sp>
        <p:nvSpPr>
          <p:cNvPr id="3" name="テキスト プレースホルダー 2">
            <a:extLst>
              <a:ext uri="{FF2B5EF4-FFF2-40B4-BE49-F238E27FC236}">
                <a16:creationId xmlns:a16="http://schemas.microsoft.com/office/drawing/2014/main" id="{F163D6BC-782A-A134-5047-C0979954F60E}"/>
              </a:ext>
            </a:extLst>
          </p:cNvPr>
          <p:cNvSpPr>
            <a:spLocks noGrp="1"/>
          </p:cNvSpPr>
          <p:nvPr>
            <p:ph type="body" sz="quarter" idx="10"/>
          </p:nvPr>
        </p:nvSpPr>
        <p:spPr>
          <a:xfrm>
            <a:off x="3243236" y="241207"/>
            <a:ext cx="3419526" cy="444096"/>
          </a:xfrm>
        </p:spPr>
        <p:txBody>
          <a:bodyPr/>
          <a:lstStyle/>
          <a:p>
            <a:r>
              <a:rPr lang="ja-JP" altLang="en-US">
                <a:latin typeface="+mj-ea"/>
                <a:ea typeface="+mj-ea"/>
              </a:rPr>
              <a:t>ミッション</a:t>
            </a:r>
            <a:r>
              <a:rPr lang="en-US" altLang="ja-JP">
                <a:latin typeface="+mj-ea"/>
                <a:ea typeface="+mj-ea"/>
              </a:rPr>
              <a:t>1-4</a:t>
            </a:r>
            <a:r>
              <a:rPr lang="ja-JP" altLang="en-US">
                <a:latin typeface="+mj-ea"/>
                <a:ea typeface="+mj-ea"/>
              </a:rPr>
              <a:t>  回答例</a:t>
            </a:r>
          </a:p>
        </p:txBody>
      </p:sp>
      <p:pic>
        <p:nvPicPr>
          <p:cNvPr id="8" name="図 7" descr="グラフ が含まれている画像&#10;&#10;自動的に生成された説明">
            <a:extLst>
              <a:ext uri="{FF2B5EF4-FFF2-40B4-BE49-F238E27FC236}">
                <a16:creationId xmlns:a16="http://schemas.microsoft.com/office/drawing/2014/main" id="{B2606AF9-C560-0921-2257-2741FC944D0B}"/>
              </a:ext>
            </a:extLst>
          </p:cNvPr>
          <p:cNvPicPr>
            <a:picLocks noChangeAspect="1"/>
          </p:cNvPicPr>
          <p:nvPr/>
        </p:nvPicPr>
        <p:blipFill>
          <a:blip r:embed="rId2"/>
          <a:stretch>
            <a:fillRect/>
          </a:stretch>
        </p:blipFill>
        <p:spPr>
          <a:xfrm>
            <a:off x="1743307" y="1157176"/>
            <a:ext cx="7200000" cy="5003390"/>
          </a:xfrm>
          <a:prstGeom prst="rect">
            <a:avLst/>
          </a:prstGeom>
        </p:spPr>
      </p:pic>
      <p:pic>
        <p:nvPicPr>
          <p:cNvPr id="2" name="図 1">
            <a:extLst>
              <a:ext uri="{FF2B5EF4-FFF2-40B4-BE49-F238E27FC236}">
                <a16:creationId xmlns:a16="http://schemas.microsoft.com/office/drawing/2014/main" id="{68FCF8E7-CDD5-0FEE-E4E6-E326E1AB1F7F}"/>
              </a:ext>
            </a:extLst>
          </p:cNvPr>
          <p:cNvPicPr>
            <a:picLocks noChangeAspect="1"/>
          </p:cNvPicPr>
          <p:nvPr/>
        </p:nvPicPr>
        <p:blipFill>
          <a:blip r:embed="rId3"/>
          <a:stretch>
            <a:fillRect/>
          </a:stretch>
        </p:blipFill>
        <p:spPr>
          <a:xfrm>
            <a:off x="509879" y="968758"/>
            <a:ext cx="2355182" cy="1701402"/>
          </a:xfrm>
          <a:prstGeom prst="rect">
            <a:avLst/>
          </a:prstGeom>
        </p:spPr>
      </p:pic>
    </p:spTree>
    <p:extLst>
      <p:ext uri="{BB962C8B-B14F-4D97-AF65-F5344CB8AC3E}">
        <p14:creationId xmlns:p14="http://schemas.microsoft.com/office/powerpoint/2010/main" val="3363488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回答例①</a:t>
            </a:r>
          </a:p>
        </p:txBody>
      </p:sp>
      <p:pic>
        <p:nvPicPr>
          <p:cNvPr id="9" name="図 8" descr="テキスト&#10;&#10;自動的に生成された説明">
            <a:extLst>
              <a:ext uri="{FF2B5EF4-FFF2-40B4-BE49-F238E27FC236}">
                <a16:creationId xmlns:a16="http://schemas.microsoft.com/office/drawing/2014/main" id="{92A59FF6-45E6-4821-2D92-431877407EBF}"/>
              </a:ext>
            </a:extLst>
          </p:cNvPr>
          <p:cNvPicPr>
            <a:picLocks noChangeAspect="1"/>
          </p:cNvPicPr>
          <p:nvPr/>
        </p:nvPicPr>
        <p:blipFill>
          <a:blip r:embed="rId2"/>
          <a:stretch>
            <a:fillRect/>
          </a:stretch>
        </p:blipFill>
        <p:spPr>
          <a:xfrm>
            <a:off x="569075" y="956442"/>
            <a:ext cx="1153745" cy="1980000"/>
          </a:xfrm>
          <a:prstGeom prst="rect">
            <a:avLst/>
          </a:prstGeom>
          <a:ln w="3175">
            <a:solidFill>
              <a:schemeClr val="tx1">
                <a:lumMod val="50000"/>
                <a:lumOff val="50000"/>
              </a:schemeClr>
            </a:solidFill>
          </a:ln>
        </p:spPr>
      </p:pic>
      <p:pic>
        <p:nvPicPr>
          <p:cNvPr id="13" name="図 12" descr="ダイアグラム&#10;&#10;自動的に生成された説明">
            <a:extLst>
              <a:ext uri="{FF2B5EF4-FFF2-40B4-BE49-F238E27FC236}">
                <a16:creationId xmlns:a16="http://schemas.microsoft.com/office/drawing/2014/main" id="{BDC566FA-ACB1-13E9-D2DB-7776562CA7B8}"/>
              </a:ext>
            </a:extLst>
          </p:cNvPr>
          <p:cNvPicPr>
            <a:picLocks noChangeAspect="1"/>
          </p:cNvPicPr>
          <p:nvPr/>
        </p:nvPicPr>
        <p:blipFill>
          <a:blip r:embed="rId3"/>
          <a:stretch>
            <a:fillRect/>
          </a:stretch>
        </p:blipFill>
        <p:spPr>
          <a:xfrm>
            <a:off x="2133069" y="956442"/>
            <a:ext cx="7200000" cy="5003390"/>
          </a:xfrm>
          <a:prstGeom prst="rect">
            <a:avLst/>
          </a:prstGeom>
        </p:spPr>
      </p:pic>
      <p:pic>
        <p:nvPicPr>
          <p:cNvPr id="11" name="図 10" descr="人, 持つ, バット, 小さい が含まれている画像&#10;&#10;自動的に生成された説明">
            <a:extLst>
              <a:ext uri="{FF2B5EF4-FFF2-40B4-BE49-F238E27FC236}">
                <a16:creationId xmlns:a16="http://schemas.microsoft.com/office/drawing/2014/main" id="{87F83717-B381-2CDF-CB52-12A3C236A96E}"/>
              </a:ext>
            </a:extLst>
          </p:cNvPr>
          <p:cNvPicPr>
            <a:picLocks noChangeAspect="1"/>
          </p:cNvPicPr>
          <p:nvPr/>
        </p:nvPicPr>
        <p:blipFill rotWithShape="1">
          <a:blip r:embed="rId4"/>
          <a:srcRect/>
          <a:stretch/>
        </p:blipFill>
        <p:spPr>
          <a:xfrm>
            <a:off x="569075" y="3535680"/>
            <a:ext cx="3232202" cy="2424152"/>
          </a:xfrm>
          <a:prstGeom prst="rect">
            <a:avLst/>
          </a:prstGeom>
        </p:spPr>
      </p:pic>
      <p:sp>
        <p:nvSpPr>
          <p:cNvPr id="14" name="テキスト ボックス 13">
            <a:extLst>
              <a:ext uri="{FF2B5EF4-FFF2-40B4-BE49-F238E27FC236}">
                <a16:creationId xmlns:a16="http://schemas.microsoft.com/office/drawing/2014/main" id="{E4063E76-A1D2-FE58-B6A9-78FEED2858AB}"/>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動きブロックをギターのピックに見立てました。</a:t>
            </a:r>
            <a:endParaRPr kumimoji="1" lang="en-US" altLang="ja-JP" sz="1200">
              <a:latin typeface="+mj-ea"/>
              <a:ea typeface="+mj-ea"/>
            </a:endParaRPr>
          </a:p>
          <a:p>
            <a:pPr marL="171450" indent="-171450" algn="l">
              <a:lnSpc>
                <a:spcPct val="110000"/>
              </a:lnSpc>
              <a:buFont typeface="Arial" panose="020B0604020202020204" pitchFamily="34" charset="0"/>
              <a:buChar char="•"/>
            </a:pPr>
            <a:r>
              <a:rPr kumimoji="1" lang="ja-JP" altLang="en-US" sz="1200">
                <a:latin typeface="+mj-ea"/>
                <a:ea typeface="+mj-ea"/>
              </a:rPr>
              <a:t>ギターを掻き鳴らすと色々な音が出るように、スイッチブロックで異なるギター音が順番に出力される設定にしました。</a:t>
            </a:r>
          </a:p>
        </p:txBody>
      </p:sp>
    </p:spTree>
    <p:extLst>
      <p:ext uri="{BB962C8B-B14F-4D97-AF65-F5344CB8AC3E}">
        <p14:creationId xmlns:p14="http://schemas.microsoft.com/office/powerpoint/2010/main" val="3866593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回答例②</a:t>
            </a:r>
          </a:p>
        </p:txBody>
      </p:sp>
      <p:pic>
        <p:nvPicPr>
          <p:cNvPr id="14" name="図 13" descr="テキスト&#10;&#10;自動的に生成された説明">
            <a:extLst>
              <a:ext uri="{FF2B5EF4-FFF2-40B4-BE49-F238E27FC236}">
                <a16:creationId xmlns:a16="http://schemas.microsoft.com/office/drawing/2014/main" id="{C14C3FD4-8E1F-5A03-641B-831C604D35D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8585" y="1027986"/>
            <a:ext cx="1153745" cy="1980000"/>
          </a:xfrm>
          <a:prstGeom prst="rect">
            <a:avLst/>
          </a:prstGeom>
          <a:ln w="3175">
            <a:solidFill>
              <a:schemeClr val="tx1">
                <a:lumMod val="50000"/>
                <a:lumOff val="50000"/>
              </a:schemeClr>
            </a:solidFill>
          </a:ln>
        </p:spPr>
      </p:pic>
      <p:pic>
        <p:nvPicPr>
          <p:cNvPr id="2" name="図 1">
            <a:extLst>
              <a:ext uri="{FF2B5EF4-FFF2-40B4-BE49-F238E27FC236}">
                <a16:creationId xmlns:a16="http://schemas.microsoft.com/office/drawing/2014/main" id="{B031F466-6E2F-D208-F690-166CAE60BA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76243" y="1027986"/>
            <a:ext cx="7139769" cy="4961534"/>
          </a:xfrm>
          <a:prstGeom prst="rect">
            <a:avLst/>
          </a:prstGeom>
        </p:spPr>
      </p:pic>
      <p:sp>
        <p:nvSpPr>
          <p:cNvPr id="4" name="テキスト ボックス 3">
            <a:extLst>
              <a:ext uri="{FF2B5EF4-FFF2-40B4-BE49-F238E27FC236}">
                <a16:creationId xmlns:a16="http://schemas.microsoft.com/office/drawing/2014/main" id="{16E9A0B5-FDB0-40F9-9AD5-D705AC958E49}"/>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わりばしに動きブロックを取り付けて魔法のつえを作りました。</a:t>
            </a:r>
            <a:endParaRPr kumimoji="1" lang="en-US" altLang="ja-JP" sz="1200">
              <a:latin typeface="+mj-ea"/>
              <a:ea typeface="+mj-ea"/>
            </a:endParaRPr>
          </a:p>
          <a:p>
            <a:pPr marL="171450" indent="-171450" algn="l">
              <a:lnSpc>
                <a:spcPct val="110000"/>
              </a:lnSpc>
              <a:buFont typeface="Arial" panose="020B0604020202020204" pitchFamily="34" charset="0"/>
              <a:buChar char="•"/>
            </a:pPr>
            <a:r>
              <a:rPr kumimoji="1" lang="ja-JP" altLang="en-US" sz="1200">
                <a:latin typeface="+mj-ea"/>
                <a:ea typeface="+mj-ea"/>
              </a:rPr>
              <a:t>つえを振ることで、</a:t>
            </a:r>
            <a:r>
              <a:rPr kumimoji="1" lang="en-US" altLang="ja-JP" sz="1200">
                <a:latin typeface="+mj-ea"/>
                <a:ea typeface="+mj-ea"/>
              </a:rPr>
              <a:t>LED</a:t>
            </a:r>
            <a:r>
              <a:rPr kumimoji="1" lang="ja-JP" altLang="en-US" sz="1200">
                <a:latin typeface="+mj-ea"/>
                <a:ea typeface="+mj-ea"/>
              </a:rPr>
              <a:t>ブロックの光が点滅するのと同時に、スピーカーブロックから音が出るように設定しました。</a:t>
            </a:r>
          </a:p>
        </p:txBody>
      </p:sp>
      <p:pic>
        <p:nvPicPr>
          <p:cNvPr id="5" name="図 4">
            <a:extLst>
              <a:ext uri="{FF2B5EF4-FFF2-40B4-BE49-F238E27FC236}">
                <a16:creationId xmlns:a16="http://schemas.microsoft.com/office/drawing/2014/main" id="{3A2098EA-2D5F-9AFA-AD1D-D9B446C5D15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8584" y="3485549"/>
            <a:ext cx="3231075" cy="2422800"/>
          </a:xfrm>
          <a:prstGeom prst="rect">
            <a:avLst/>
          </a:prstGeom>
        </p:spPr>
      </p:pic>
    </p:spTree>
    <p:extLst>
      <p:ext uri="{BB962C8B-B14F-4D97-AF65-F5344CB8AC3E}">
        <p14:creationId xmlns:p14="http://schemas.microsoft.com/office/powerpoint/2010/main" val="3640181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回答例③</a:t>
            </a:r>
          </a:p>
        </p:txBody>
      </p:sp>
      <p:pic>
        <p:nvPicPr>
          <p:cNvPr id="12" name="図 11" descr="テキスト&#10;&#10;自動的に生成された説明">
            <a:extLst>
              <a:ext uri="{FF2B5EF4-FFF2-40B4-BE49-F238E27FC236}">
                <a16:creationId xmlns:a16="http://schemas.microsoft.com/office/drawing/2014/main" id="{6A27C04E-3A65-491A-7DB5-CC15DD0452C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9626" y="1029052"/>
            <a:ext cx="1153745" cy="1980000"/>
          </a:xfrm>
          <a:prstGeom prst="rect">
            <a:avLst/>
          </a:prstGeom>
          <a:ln w="3175">
            <a:solidFill>
              <a:schemeClr val="tx1">
                <a:lumMod val="50000"/>
                <a:lumOff val="50000"/>
              </a:schemeClr>
            </a:solidFill>
          </a:ln>
        </p:spPr>
      </p:pic>
      <p:pic>
        <p:nvPicPr>
          <p:cNvPr id="2" name="図 1">
            <a:extLst>
              <a:ext uri="{FF2B5EF4-FFF2-40B4-BE49-F238E27FC236}">
                <a16:creationId xmlns:a16="http://schemas.microsoft.com/office/drawing/2014/main" id="{310B4E1E-4676-60A9-E885-79F14F554FC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6114" y="1029052"/>
            <a:ext cx="6725390" cy="4673576"/>
          </a:xfrm>
          <a:prstGeom prst="rect">
            <a:avLst/>
          </a:prstGeom>
        </p:spPr>
      </p:pic>
      <p:pic>
        <p:nvPicPr>
          <p:cNvPr id="6" name="図 5">
            <a:extLst>
              <a:ext uri="{FF2B5EF4-FFF2-40B4-BE49-F238E27FC236}">
                <a16:creationId xmlns:a16="http://schemas.microsoft.com/office/drawing/2014/main" id="{D8597A60-8E58-451A-07C5-9D8BDA84586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0389" r="11915"/>
          <a:stretch/>
        </p:blipFill>
        <p:spPr>
          <a:xfrm>
            <a:off x="2392961" y="4109444"/>
            <a:ext cx="1656295" cy="1598838"/>
          </a:xfrm>
          <a:prstGeom prst="rect">
            <a:avLst/>
          </a:prstGeom>
        </p:spPr>
      </p:pic>
      <p:pic>
        <p:nvPicPr>
          <p:cNvPr id="7" name="図 6">
            <a:extLst>
              <a:ext uri="{FF2B5EF4-FFF2-40B4-BE49-F238E27FC236}">
                <a16:creationId xmlns:a16="http://schemas.microsoft.com/office/drawing/2014/main" id="{ECB076E9-3C76-8966-D503-90C52A00430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4511" r="7794"/>
          <a:stretch/>
        </p:blipFill>
        <p:spPr>
          <a:xfrm>
            <a:off x="612929" y="4109443"/>
            <a:ext cx="1656296" cy="1598839"/>
          </a:xfrm>
          <a:prstGeom prst="rect">
            <a:avLst/>
          </a:prstGeom>
        </p:spPr>
      </p:pic>
      <p:sp>
        <p:nvSpPr>
          <p:cNvPr id="8" name="矢印: 右 7">
            <a:extLst>
              <a:ext uri="{FF2B5EF4-FFF2-40B4-BE49-F238E27FC236}">
                <a16:creationId xmlns:a16="http://schemas.microsoft.com/office/drawing/2014/main" id="{19F125EB-F7AE-169C-CA13-19D57560FDA2}"/>
              </a:ext>
            </a:extLst>
          </p:cNvPr>
          <p:cNvSpPr/>
          <p:nvPr/>
        </p:nvSpPr>
        <p:spPr>
          <a:xfrm>
            <a:off x="2050626" y="4725982"/>
            <a:ext cx="475488" cy="365760"/>
          </a:xfrm>
          <a:prstGeom prst="rightArrow">
            <a:avLst/>
          </a:prstGeom>
          <a:solidFill>
            <a:srgbClr val="7FC036"/>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4" name="テキスト ボックス 3">
            <a:extLst>
              <a:ext uri="{FF2B5EF4-FFF2-40B4-BE49-F238E27FC236}">
                <a16:creationId xmlns:a16="http://schemas.microsoft.com/office/drawing/2014/main" id="{790D0FC8-EFAE-FAAE-D3D9-DCB756EF92D7}"/>
              </a:ext>
            </a:extLst>
          </p:cNvPr>
          <p:cNvSpPr txBox="1"/>
          <p:nvPr/>
        </p:nvSpPr>
        <p:spPr>
          <a:xfrm>
            <a:off x="572931" y="5746054"/>
            <a:ext cx="8760138" cy="689035"/>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紙コップを二つ合わせて宝箱に見立てました。上部を開けると、コップの中に設置した明るさブロックが感知し、キラキラという音とともに</a:t>
            </a:r>
            <a:r>
              <a:rPr kumimoji="1" lang="en-US" altLang="ja-JP" sz="1200">
                <a:latin typeface="+mj-ea"/>
                <a:ea typeface="+mj-ea"/>
              </a:rPr>
              <a:t>LED</a:t>
            </a:r>
            <a:r>
              <a:rPr kumimoji="1" lang="ja-JP" altLang="en-US" sz="1200">
                <a:latin typeface="+mj-ea"/>
                <a:ea typeface="+mj-ea"/>
              </a:rPr>
              <a:t>ブロックが</a:t>
            </a:r>
            <a:r>
              <a:rPr kumimoji="1" lang="en-US" altLang="ja-JP" sz="1200">
                <a:latin typeface="+mj-ea"/>
                <a:ea typeface="+mj-ea"/>
              </a:rPr>
              <a:t>1</a:t>
            </a:r>
            <a:r>
              <a:rPr kumimoji="1" lang="ja-JP" altLang="en-US" sz="1200">
                <a:latin typeface="+mj-ea"/>
                <a:ea typeface="+mj-ea"/>
              </a:rPr>
              <a:t>秒ごとに色を変えて光ります。</a:t>
            </a:r>
            <a:r>
              <a:rPr kumimoji="1" lang="en-US" altLang="ja-JP" sz="1200">
                <a:latin typeface="+mj-ea"/>
                <a:ea typeface="+mj-ea"/>
              </a:rPr>
              <a:t>※</a:t>
            </a:r>
            <a:r>
              <a:rPr kumimoji="1" lang="ja-JP" altLang="en-US" sz="1200">
                <a:latin typeface="+mj-ea"/>
                <a:ea typeface="+mj-ea"/>
              </a:rPr>
              <a:t> 色が変わる間隔はタイマーブロックで設定しています。</a:t>
            </a:r>
            <a:endParaRPr kumimoji="1" lang="en-US" altLang="ja-JP" sz="1200">
              <a:latin typeface="+mj-ea"/>
              <a:ea typeface="+mj-ea"/>
            </a:endParaRPr>
          </a:p>
          <a:p>
            <a:pPr marL="171450" indent="-171450" algn="l">
              <a:lnSpc>
                <a:spcPct val="110000"/>
              </a:lnSpc>
              <a:buFont typeface="Arial" panose="020B0604020202020204" pitchFamily="34" charset="0"/>
              <a:buChar char="•"/>
            </a:pPr>
            <a:r>
              <a:rPr kumimoji="1" lang="ja-JP" altLang="en-US" sz="1200">
                <a:latin typeface="+mj-ea"/>
                <a:ea typeface="+mj-ea"/>
              </a:rPr>
              <a:t>カウンターブロックとタイマーブロックをつないで、</a:t>
            </a:r>
            <a:r>
              <a:rPr kumimoji="1" lang="en-US" altLang="ja-JP" sz="1200">
                <a:latin typeface="+mj-ea"/>
                <a:ea typeface="+mj-ea"/>
              </a:rPr>
              <a:t>4</a:t>
            </a:r>
            <a:r>
              <a:rPr kumimoji="1" lang="ja-JP" altLang="en-US" sz="1200">
                <a:latin typeface="+mj-ea"/>
                <a:ea typeface="+mj-ea"/>
              </a:rPr>
              <a:t>色の点灯が</a:t>
            </a:r>
            <a:r>
              <a:rPr kumimoji="1" lang="en-US" altLang="ja-JP" sz="1200">
                <a:latin typeface="+mj-ea"/>
                <a:ea typeface="+mj-ea"/>
              </a:rPr>
              <a:t>2</a:t>
            </a:r>
            <a:r>
              <a:rPr kumimoji="1" lang="ja-JP" altLang="en-US" sz="1200">
                <a:latin typeface="+mj-ea"/>
                <a:ea typeface="+mj-ea"/>
              </a:rPr>
              <a:t>巡したら光が止まるようにしてみました。</a:t>
            </a:r>
          </a:p>
        </p:txBody>
      </p:sp>
      <p:sp>
        <p:nvSpPr>
          <p:cNvPr id="9" name="吹き出し: 円形 8">
            <a:extLst>
              <a:ext uri="{FF2B5EF4-FFF2-40B4-BE49-F238E27FC236}">
                <a16:creationId xmlns:a16="http://schemas.microsoft.com/office/drawing/2014/main" id="{BE367082-7728-FCC2-F47C-F9F2ECAEAB7C}"/>
              </a:ext>
            </a:extLst>
          </p:cNvPr>
          <p:cNvSpPr/>
          <p:nvPr/>
        </p:nvSpPr>
        <p:spPr>
          <a:xfrm>
            <a:off x="2050626" y="3429000"/>
            <a:ext cx="1100531" cy="812208"/>
          </a:xfrm>
          <a:prstGeom prst="wedgeEllipseCallout">
            <a:avLst>
              <a:gd name="adj1" fmla="val 36835"/>
              <a:gd name="adj2" fmla="val 58462"/>
            </a:avLst>
          </a:prstGeom>
          <a:solidFill>
            <a:schemeClr val="bg1"/>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a:solidFill>
                  <a:srgbClr val="7FC036"/>
                </a:solidFill>
                <a:latin typeface="+mj-ea"/>
                <a:ea typeface="+mj-ea"/>
              </a:rPr>
              <a:t>キラキラキラ～</a:t>
            </a:r>
          </a:p>
        </p:txBody>
      </p:sp>
    </p:spTree>
    <p:extLst>
      <p:ext uri="{BB962C8B-B14F-4D97-AF65-F5344CB8AC3E}">
        <p14:creationId xmlns:p14="http://schemas.microsoft.com/office/powerpoint/2010/main" val="1531000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回答例④</a:t>
            </a:r>
          </a:p>
        </p:txBody>
      </p:sp>
      <p:pic>
        <p:nvPicPr>
          <p:cNvPr id="10" name="図 9" descr="グラフィカル ユーザー インターフェイス, テキスト, アプリケーション&#10;&#10;自動的に生成された説明">
            <a:extLst>
              <a:ext uri="{FF2B5EF4-FFF2-40B4-BE49-F238E27FC236}">
                <a16:creationId xmlns:a16="http://schemas.microsoft.com/office/drawing/2014/main" id="{D5A8CB81-3454-B684-8676-1FFDE0672E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4791" y="1022596"/>
            <a:ext cx="1153745" cy="1980000"/>
          </a:xfrm>
          <a:prstGeom prst="rect">
            <a:avLst/>
          </a:prstGeom>
          <a:ln w="3175">
            <a:solidFill>
              <a:schemeClr val="tx1">
                <a:lumMod val="50000"/>
                <a:lumOff val="50000"/>
              </a:schemeClr>
            </a:solidFill>
          </a:ln>
        </p:spPr>
      </p:pic>
      <p:sp>
        <p:nvSpPr>
          <p:cNvPr id="5" name="テキスト ボックス 4">
            <a:extLst>
              <a:ext uri="{FF2B5EF4-FFF2-40B4-BE49-F238E27FC236}">
                <a16:creationId xmlns:a16="http://schemas.microsoft.com/office/drawing/2014/main" id="{D979927B-198A-7D94-A08D-86FCD108A4C8}"/>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紙コップ二つを合わせてマラカスを作りました。振ると、コップの中に取り付けた動きブロックが感知しマラカスの音が流れるのと同時に</a:t>
            </a:r>
            <a:r>
              <a:rPr kumimoji="1" lang="en-US" altLang="ja-JP" sz="1200">
                <a:latin typeface="+mj-ea"/>
                <a:ea typeface="+mj-ea"/>
              </a:rPr>
              <a:t>LED</a:t>
            </a:r>
            <a:r>
              <a:rPr kumimoji="1" lang="ja-JP" altLang="en-US" sz="1200">
                <a:latin typeface="+mj-ea"/>
                <a:ea typeface="+mj-ea"/>
              </a:rPr>
              <a:t>ブロックが１秒間隔で緑色に点滅します。マラカスの音はスマートフォンから録音しています。</a:t>
            </a:r>
            <a:endParaRPr kumimoji="1" lang="en-US" altLang="ja-JP" sz="1200">
              <a:latin typeface="+mj-ea"/>
              <a:ea typeface="+mj-ea"/>
            </a:endParaRPr>
          </a:p>
        </p:txBody>
      </p:sp>
      <p:grpSp>
        <p:nvGrpSpPr>
          <p:cNvPr id="7" name="グループ化 6">
            <a:extLst>
              <a:ext uri="{FF2B5EF4-FFF2-40B4-BE49-F238E27FC236}">
                <a16:creationId xmlns:a16="http://schemas.microsoft.com/office/drawing/2014/main" id="{809B4407-A468-62CA-58D5-F4952C924CD5}"/>
              </a:ext>
            </a:extLst>
          </p:cNvPr>
          <p:cNvGrpSpPr>
            <a:grpSpLocks noChangeAspect="1"/>
          </p:cNvGrpSpPr>
          <p:nvPr/>
        </p:nvGrpSpPr>
        <p:grpSpPr>
          <a:xfrm>
            <a:off x="2132191" y="1022596"/>
            <a:ext cx="7200878" cy="5004000"/>
            <a:chOff x="2132191" y="1022596"/>
            <a:chExt cx="7200878" cy="5004000"/>
          </a:xfrm>
        </p:grpSpPr>
        <p:pic>
          <p:nvPicPr>
            <p:cNvPr id="4" name="図 3">
              <a:extLst>
                <a:ext uri="{FF2B5EF4-FFF2-40B4-BE49-F238E27FC236}">
                  <a16:creationId xmlns:a16="http://schemas.microsoft.com/office/drawing/2014/main" id="{E628CDDE-E715-5F1D-69B8-AB95FD2CB9B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32191" y="1022596"/>
              <a:ext cx="7200878" cy="5004000"/>
            </a:xfrm>
            <a:prstGeom prst="rect">
              <a:avLst/>
            </a:prstGeom>
          </p:spPr>
        </p:pic>
        <p:pic>
          <p:nvPicPr>
            <p:cNvPr id="6" name="図 5">
              <a:extLst>
                <a:ext uri="{FF2B5EF4-FFF2-40B4-BE49-F238E27FC236}">
                  <a16:creationId xmlns:a16="http://schemas.microsoft.com/office/drawing/2014/main" id="{98881868-8FA4-3EBE-E746-2F21FC82D0F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4843" r="14680" b="17909"/>
            <a:stretch/>
          </p:blipFill>
          <p:spPr>
            <a:xfrm>
              <a:off x="2134591" y="1479958"/>
              <a:ext cx="6143742" cy="3365108"/>
            </a:xfrm>
            <a:prstGeom prst="rect">
              <a:avLst/>
            </a:prstGeom>
          </p:spPr>
        </p:pic>
      </p:grpSp>
      <p:pic>
        <p:nvPicPr>
          <p:cNvPr id="2" name="図 1">
            <a:extLst>
              <a:ext uri="{FF2B5EF4-FFF2-40B4-BE49-F238E27FC236}">
                <a16:creationId xmlns:a16="http://schemas.microsoft.com/office/drawing/2014/main" id="{FE998F07-0509-1E3A-9050-29068150604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2931" y="3503478"/>
            <a:ext cx="3230400" cy="2422800"/>
          </a:xfrm>
          <a:prstGeom prst="rect">
            <a:avLst/>
          </a:prstGeom>
        </p:spPr>
      </p:pic>
      <p:sp>
        <p:nvSpPr>
          <p:cNvPr id="8" name="吹き出し: 円形 7">
            <a:extLst>
              <a:ext uri="{FF2B5EF4-FFF2-40B4-BE49-F238E27FC236}">
                <a16:creationId xmlns:a16="http://schemas.microsoft.com/office/drawing/2014/main" id="{23646661-BA8A-F5C1-FF0F-4ACAAE9A2640}"/>
              </a:ext>
            </a:extLst>
          </p:cNvPr>
          <p:cNvSpPr/>
          <p:nvPr/>
        </p:nvSpPr>
        <p:spPr>
          <a:xfrm>
            <a:off x="2687207" y="3429000"/>
            <a:ext cx="1773281" cy="1155690"/>
          </a:xfrm>
          <a:prstGeom prst="wedgeEllipseCallout">
            <a:avLst>
              <a:gd name="adj1" fmla="val -47326"/>
              <a:gd name="adj2" fmla="val 61999"/>
            </a:avLst>
          </a:prstGeom>
          <a:solidFill>
            <a:schemeClr val="bg1"/>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a:solidFill>
                  <a:srgbClr val="7FC036"/>
                </a:solidFill>
                <a:latin typeface="+mj-ea"/>
                <a:ea typeface="+mj-ea"/>
              </a:rPr>
              <a:t>シャカシャカ</a:t>
            </a:r>
            <a:endParaRPr kumimoji="1" lang="en-US" altLang="ja-JP" sz="1000" b="1">
              <a:solidFill>
                <a:srgbClr val="7FC036"/>
              </a:solidFill>
              <a:latin typeface="+mj-ea"/>
              <a:ea typeface="+mj-ea"/>
            </a:endParaRPr>
          </a:p>
          <a:p>
            <a:pPr algn="ctr"/>
            <a:r>
              <a:rPr kumimoji="1" lang="ja-JP" altLang="en-US" sz="1000" b="1">
                <a:solidFill>
                  <a:srgbClr val="7FC036"/>
                </a:solidFill>
                <a:latin typeface="+mj-ea"/>
                <a:ea typeface="+mj-ea"/>
              </a:rPr>
              <a:t>シャカシャカ</a:t>
            </a:r>
            <a:r>
              <a:rPr kumimoji="1" lang="en-US" altLang="ja-JP" sz="1000" b="1">
                <a:solidFill>
                  <a:srgbClr val="7FC036"/>
                </a:solidFill>
                <a:latin typeface="+mj-ea"/>
                <a:ea typeface="+mj-ea"/>
              </a:rPr>
              <a:t>…</a:t>
            </a:r>
            <a:r>
              <a:rPr kumimoji="1" lang="ja-JP" altLang="en-US" sz="1000" b="1">
                <a:solidFill>
                  <a:srgbClr val="7FC036"/>
                </a:solidFill>
                <a:latin typeface="+mj-ea"/>
                <a:ea typeface="+mj-ea"/>
              </a:rPr>
              <a:t>♪</a:t>
            </a:r>
          </a:p>
        </p:txBody>
      </p:sp>
    </p:spTree>
    <p:extLst>
      <p:ext uri="{BB962C8B-B14F-4D97-AF65-F5344CB8AC3E}">
        <p14:creationId xmlns:p14="http://schemas.microsoft.com/office/powerpoint/2010/main" val="1356618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回答例⑤</a:t>
            </a:r>
          </a:p>
        </p:txBody>
      </p:sp>
      <p:pic>
        <p:nvPicPr>
          <p:cNvPr id="8" name="図 7" descr="テキスト, ホワイトボード&#10;&#10;自動的に生成された説明">
            <a:extLst>
              <a:ext uri="{FF2B5EF4-FFF2-40B4-BE49-F238E27FC236}">
                <a16:creationId xmlns:a16="http://schemas.microsoft.com/office/drawing/2014/main" id="{577B0958-A1D1-13A8-2A86-8B093BAB44F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8105" y="996242"/>
            <a:ext cx="1153745" cy="1980000"/>
          </a:xfrm>
          <a:prstGeom prst="rect">
            <a:avLst/>
          </a:prstGeom>
          <a:ln w="3175">
            <a:solidFill>
              <a:schemeClr val="tx1">
                <a:lumMod val="50000"/>
                <a:lumOff val="50000"/>
              </a:schemeClr>
            </a:solidFill>
          </a:ln>
        </p:spPr>
      </p:pic>
      <p:pic>
        <p:nvPicPr>
          <p:cNvPr id="4" name="図 3">
            <a:extLst>
              <a:ext uri="{FF2B5EF4-FFF2-40B4-BE49-F238E27FC236}">
                <a16:creationId xmlns:a16="http://schemas.microsoft.com/office/drawing/2014/main" id="{4AFB2A21-ABAF-20EE-866C-C644CCE893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27018" y="996242"/>
            <a:ext cx="7200877" cy="5004000"/>
          </a:xfrm>
          <a:prstGeom prst="rect">
            <a:avLst/>
          </a:prstGeom>
        </p:spPr>
      </p:pic>
      <p:pic>
        <p:nvPicPr>
          <p:cNvPr id="2" name="図 1">
            <a:extLst>
              <a:ext uri="{FF2B5EF4-FFF2-40B4-BE49-F238E27FC236}">
                <a16:creationId xmlns:a16="http://schemas.microsoft.com/office/drawing/2014/main" id="{AAD0DF16-8BC2-6B53-0052-DAA3A37F33C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2931" y="3495906"/>
            <a:ext cx="3230400" cy="2422800"/>
          </a:xfrm>
          <a:prstGeom prst="rect">
            <a:avLst/>
          </a:prstGeom>
        </p:spPr>
      </p:pic>
      <p:sp>
        <p:nvSpPr>
          <p:cNvPr id="5" name="テキスト ボックス 4">
            <a:extLst>
              <a:ext uri="{FF2B5EF4-FFF2-40B4-BE49-F238E27FC236}">
                <a16:creationId xmlns:a16="http://schemas.microsoft.com/office/drawing/2014/main" id="{FE1C9B82-CA23-3FC2-D805-41C14666FA2C}"/>
              </a:ext>
            </a:extLst>
          </p:cNvPr>
          <p:cNvSpPr txBox="1"/>
          <p:nvPr/>
        </p:nvSpPr>
        <p:spPr>
          <a:xfrm>
            <a:off x="572931" y="5979734"/>
            <a:ext cx="8760138" cy="486287"/>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サングラスの内側に明るさブロックを取り付けました。掛けることでブロックがふさがれると、向かって左側に取り付けた</a:t>
            </a:r>
            <a:r>
              <a:rPr kumimoji="1" lang="en-US" altLang="ja-JP" sz="1200">
                <a:latin typeface="+mj-ea"/>
                <a:ea typeface="+mj-ea"/>
              </a:rPr>
              <a:t>LED</a:t>
            </a:r>
            <a:r>
              <a:rPr kumimoji="1" lang="ja-JP" altLang="en-US" sz="1200">
                <a:latin typeface="+mj-ea"/>
                <a:ea typeface="+mj-ea"/>
              </a:rPr>
              <a:t>ブロックが</a:t>
            </a:r>
            <a:r>
              <a:rPr kumimoji="1" lang="en-US" altLang="ja-JP" sz="1200">
                <a:latin typeface="+mj-ea"/>
                <a:ea typeface="+mj-ea"/>
              </a:rPr>
              <a:t>3</a:t>
            </a:r>
            <a:r>
              <a:rPr kumimoji="1" lang="ja-JP" altLang="en-US" sz="1200">
                <a:latin typeface="+mj-ea"/>
                <a:ea typeface="+mj-ea"/>
              </a:rPr>
              <a:t>秒間みどり色に点滅し、スピーカーから楽しそうな笑い声が聞こえてくる仕組みです。</a:t>
            </a:r>
            <a:endParaRPr kumimoji="1" lang="en-US" altLang="ja-JP" sz="1200">
              <a:latin typeface="+mj-ea"/>
              <a:ea typeface="+mj-ea"/>
            </a:endParaRPr>
          </a:p>
        </p:txBody>
      </p:sp>
      <p:sp>
        <p:nvSpPr>
          <p:cNvPr id="6" name="吹き出し: 円形 5">
            <a:extLst>
              <a:ext uri="{FF2B5EF4-FFF2-40B4-BE49-F238E27FC236}">
                <a16:creationId xmlns:a16="http://schemas.microsoft.com/office/drawing/2014/main" id="{5FAF1265-3ACE-8EB0-FE0E-432923BAE9FB}"/>
              </a:ext>
            </a:extLst>
          </p:cNvPr>
          <p:cNvSpPr/>
          <p:nvPr/>
        </p:nvSpPr>
        <p:spPr>
          <a:xfrm>
            <a:off x="3179719" y="4460487"/>
            <a:ext cx="1247315" cy="824663"/>
          </a:xfrm>
          <a:prstGeom prst="wedgeEllipseCallout">
            <a:avLst>
              <a:gd name="adj1" fmla="val -60736"/>
              <a:gd name="adj2" fmla="val -38065"/>
            </a:avLst>
          </a:prstGeom>
          <a:solidFill>
            <a:schemeClr val="bg1"/>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a:solidFill>
                  <a:srgbClr val="7FC036"/>
                </a:solidFill>
                <a:latin typeface="+mj-ea"/>
                <a:ea typeface="+mj-ea"/>
              </a:rPr>
              <a:t>あはは</a:t>
            </a:r>
            <a:endParaRPr kumimoji="1" lang="en-US" altLang="ja-JP" sz="1000" b="1">
              <a:solidFill>
                <a:srgbClr val="7FC036"/>
              </a:solidFill>
              <a:latin typeface="+mj-ea"/>
              <a:ea typeface="+mj-ea"/>
            </a:endParaRPr>
          </a:p>
          <a:p>
            <a:pPr algn="ctr"/>
            <a:r>
              <a:rPr kumimoji="1" lang="ja-JP" altLang="en-US" sz="1000" b="1">
                <a:solidFill>
                  <a:srgbClr val="7FC036"/>
                </a:solidFill>
                <a:latin typeface="+mj-ea"/>
                <a:ea typeface="+mj-ea"/>
              </a:rPr>
              <a:t>ははははは</a:t>
            </a:r>
            <a:endParaRPr kumimoji="1" lang="en-US" altLang="ja-JP" sz="1000" b="1">
              <a:solidFill>
                <a:srgbClr val="7FC036"/>
              </a:solidFill>
              <a:latin typeface="+mj-ea"/>
              <a:ea typeface="+mj-ea"/>
            </a:endParaRPr>
          </a:p>
          <a:p>
            <a:pPr algn="ctr"/>
            <a:r>
              <a:rPr kumimoji="1" lang="ja-JP" altLang="en-US" sz="1000" b="1">
                <a:solidFill>
                  <a:srgbClr val="7FC036"/>
                </a:solidFill>
                <a:latin typeface="+mj-ea"/>
                <a:ea typeface="+mj-ea"/>
              </a:rPr>
              <a:t>あはは</a:t>
            </a:r>
            <a:endParaRPr kumimoji="1" lang="en-US" altLang="ja-JP" sz="1000" b="1">
              <a:solidFill>
                <a:srgbClr val="7FC036"/>
              </a:solidFill>
              <a:latin typeface="+mj-ea"/>
              <a:ea typeface="+mj-ea"/>
            </a:endParaRPr>
          </a:p>
          <a:p>
            <a:pPr algn="ctr"/>
            <a:r>
              <a:rPr kumimoji="1" lang="ja-JP" altLang="en-US" sz="1000" b="1">
                <a:solidFill>
                  <a:srgbClr val="7FC036"/>
                </a:solidFill>
                <a:latin typeface="+mj-ea"/>
                <a:ea typeface="+mj-ea"/>
              </a:rPr>
              <a:t>ははははは</a:t>
            </a:r>
          </a:p>
        </p:txBody>
      </p:sp>
      <p:sp>
        <p:nvSpPr>
          <p:cNvPr id="11" name="テキスト ボックス 10">
            <a:extLst>
              <a:ext uri="{FF2B5EF4-FFF2-40B4-BE49-F238E27FC236}">
                <a16:creationId xmlns:a16="http://schemas.microsoft.com/office/drawing/2014/main" id="{5DF928AF-2C7B-ABA3-96C5-9E6A53126C8C}"/>
              </a:ext>
            </a:extLst>
          </p:cNvPr>
          <p:cNvSpPr txBox="1"/>
          <p:nvPr/>
        </p:nvSpPr>
        <p:spPr>
          <a:xfrm rot="20762115">
            <a:off x="936977" y="3603920"/>
            <a:ext cx="947853" cy="266933"/>
          </a:xfrm>
          <a:prstGeom prst="rect">
            <a:avLst/>
          </a:prstGeom>
          <a:noFill/>
        </p:spPr>
        <p:txBody>
          <a:bodyPr wrap="square" rtlCol="0">
            <a:spAutoFit/>
          </a:bodyPr>
          <a:lstStyle/>
          <a:p>
            <a:pPr algn="l">
              <a:lnSpc>
                <a:spcPct val="110000"/>
              </a:lnSpc>
            </a:pPr>
            <a:r>
              <a:rPr kumimoji="1" lang="ja-JP" altLang="en-US" sz="1100">
                <a:solidFill>
                  <a:srgbClr val="7FC036"/>
                </a:solidFill>
                <a:latin typeface="+mj-ea"/>
                <a:ea typeface="+mj-ea"/>
              </a:rPr>
              <a:t>ピカピカッ</a:t>
            </a:r>
          </a:p>
        </p:txBody>
      </p:sp>
      <p:sp>
        <p:nvSpPr>
          <p:cNvPr id="12" name="楕円 11">
            <a:extLst>
              <a:ext uri="{FF2B5EF4-FFF2-40B4-BE49-F238E27FC236}">
                <a16:creationId xmlns:a16="http://schemas.microsoft.com/office/drawing/2014/main" id="{689ABF26-361C-E085-1B33-E5D782C5C27B}"/>
              </a:ext>
            </a:extLst>
          </p:cNvPr>
          <p:cNvSpPr/>
          <p:nvPr/>
        </p:nvSpPr>
        <p:spPr>
          <a:xfrm>
            <a:off x="1563003" y="3794281"/>
            <a:ext cx="301348" cy="301348"/>
          </a:xfrm>
          <a:prstGeom prst="ellipse">
            <a:avLst/>
          </a:prstGeom>
          <a:no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Tree>
    <p:extLst>
      <p:ext uri="{BB962C8B-B14F-4D97-AF65-F5344CB8AC3E}">
        <p14:creationId xmlns:p14="http://schemas.microsoft.com/office/powerpoint/2010/main" val="4088077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9AA8371-C23B-3C28-72B7-872183A71359}"/>
              </a:ext>
            </a:extLst>
          </p:cNvPr>
          <p:cNvSpPr>
            <a:spLocks noGrp="1"/>
          </p:cNvSpPr>
          <p:nvPr>
            <p:ph type="body" sz="quarter" idx="10"/>
          </p:nvPr>
        </p:nvSpPr>
        <p:spPr>
          <a:xfrm>
            <a:off x="4366944" y="241207"/>
            <a:ext cx="1172116" cy="444096"/>
          </a:xfrm>
        </p:spPr>
        <p:txBody>
          <a:bodyPr/>
          <a:lstStyle/>
          <a:p>
            <a:r>
              <a:rPr lang="en-US" altLang="ja-JP">
                <a:latin typeface="+mj-ea"/>
                <a:ea typeface="+mj-ea"/>
              </a:rPr>
              <a:t>INDEX</a:t>
            </a:r>
            <a:endParaRPr lang="ja-JP" altLang="en-US">
              <a:latin typeface="+mj-ea"/>
              <a:ea typeface="+mj-ea"/>
            </a:endParaRPr>
          </a:p>
        </p:txBody>
      </p:sp>
      <p:sp>
        <p:nvSpPr>
          <p:cNvPr id="7" name="テキスト ボックス 6">
            <a:extLst>
              <a:ext uri="{FF2B5EF4-FFF2-40B4-BE49-F238E27FC236}">
                <a16:creationId xmlns:a16="http://schemas.microsoft.com/office/drawing/2014/main" id="{64A55E55-9155-4638-CD80-708537FAF19C}"/>
              </a:ext>
            </a:extLst>
          </p:cNvPr>
          <p:cNvSpPr txBox="1"/>
          <p:nvPr/>
        </p:nvSpPr>
        <p:spPr>
          <a:xfrm>
            <a:off x="1923004" y="1681248"/>
            <a:ext cx="6106480" cy="4153253"/>
          </a:xfrm>
          <a:prstGeom prst="rect">
            <a:avLst/>
          </a:prstGeom>
          <a:noFill/>
        </p:spPr>
        <p:txBody>
          <a:bodyPr wrap="none" rtlCol="0">
            <a:spAutoFit/>
          </a:bodyPr>
          <a:lstStyle/>
          <a:p>
            <a:pPr marL="285750" indent="-285750">
              <a:lnSpc>
                <a:spcPct val="110000"/>
              </a:lnSpc>
              <a:spcBef>
                <a:spcPts val="1200"/>
              </a:spcBef>
              <a:buFont typeface="Arial" panose="020B0604020202020204" pitchFamily="34" charset="0"/>
              <a:buChar char="•"/>
            </a:pPr>
            <a:r>
              <a:rPr kumimoji="1" lang="ja-JP" altLang="en-US" sz="1600">
                <a:latin typeface="+mj-ea"/>
                <a:ea typeface="+mj-ea"/>
              </a:rPr>
              <a:t>このワークショップの狙い</a:t>
            </a:r>
            <a:r>
              <a:rPr kumimoji="1" lang="en-US" altLang="ja-JP" sz="1600">
                <a:latin typeface="+mj-ea"/>
                <a:ea typeface="+mj-ea"/>
              </a:rPr>
              <a:t>							p.2</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ワークショップの特長</a:t>
            </a:r>
            <a:r>
              <a:rPr kumimoji="1" lang="en-US" altLang="ja-JP" sz="1600">
                <a:latin typeface="+mj-ea"/>
                <a:ea typeface="+mj-ea"/>
              </a:rPr>
              <a:t>								p.3</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ワークショップの構成</a:t>
            </a:r>
            <a:r>
              <a:rPr kumimoji="1" lang="en-US" altLang="ja-JP" sz="1600">
                <a:latin typeface="+mj-ea"/>
                <a:ea typeface="+mj-ea"/>
              </a:rPr>
              <a:t>								p.4</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用意するもの</a:t>
            </a:r>
            <a:r>
              <a:rPr kumimoji="1" lang="en-US" altLang="ja-JP" sz="1600">
                <a:latin typeface="+mj-ea"/>
                <a:ea typeface="+mj-ea"/>
              </a:rPr>
              <a:t>										p.5</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タイムテーブルの例</a:t>
            </a:r>
            <a:r>
              <a:rPr kumimoji="1" lang="en-US" altLang="ja-JP" sz="1600">
                <a:latin typeface="+mj-ea"/>
                <a:ea typeface="+mj-ea"/>
              </a:rPr>
              <a:t>								p.6</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ミッション</a:t>
            </a:r>
            <a:r>
              <a:rPr kumimoji="1" lang="en-US" altLang="ja-JP" sz="1600">
                <a:latin typeface="+mj-ea"/>
                <a:ea typeface="+mj-ea"/>
              </a:rPr>
              <a:t>1  </a:t>
            </a:r>
            <a:r>
              <a:rPr kumimoji="1" lang="ja-JP" altLang="en-US" sz="1600">
                <a:latin typeface="+mj-ea"/>
                <a:ea typeface="+mj-ea"/>
              </a:rPr>
              <a:t>回答例</a:t>
            </a:r>
            <a:r>
              <a:rPr kumimoji="1" lang="en-US" altLang="ja-JP" sz="1600">
                <a:latin typeface="+mj-ea"/>
                <a:ea typeface="+mj-ea"/>
              </a:rPr>
              <a:t>								p.9</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ミッション</a:t>
            </a:r>
            <a:r>
              <a:rPr kumimoji="1" lang="en-US" altLang="ja-JP" sz="1600">
                <a:latin typeface="+mj-ea"/>
                <a:ea typeface="+mj-ea"/>
              </a:rPr>
              <a:t>2 </a:t>
            </a:r>
            <a:r>
              <a:rPr kumimoji="1" lang="ja-JP" altLang="en-US" sz="1600">
                <a:latin typeface="+mj-ea"/>
                <a:ea typeface="+mj-ea"/>
              </a:rPr>
              <a:t>ものカード 回答例</a:t>
            </a:r>
            <a:r>
              <a:rPr kumimoji="1" lang="en-US" altLang="ja-JP" sz="1600">
                <a:latin typeface="+mj-ea"/>
                <a:ea typeface="+mj-ea"/>
              </a:rPr>
              <a:t>						p.13</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ja-JP" altLang="en-US" sz="1600">
                <a:latin typeface="+mj-ea"/>
                <a:ea typeface="+mj-ea"/>
              </a:rPr>
              <a:t>ミッション</a:t>
            </a:r>
            <a:r>
              <a:rPr kumimoji="1" lang="en-US" altLang="ja-JP" sz="1600">
                <a:latin typeface="+mj-ea"/>
                <a:ea typeface="+mj-ea"/>
              </a:rPr>
              <a:t>2 </a:t>
            </a:r>
            <a:r>
              <a:rPr kumimoji="1" lang="ja-JP" altLang="en-US" sz="1600">
                <a:latin typeface="+mj-ea"/>
                <a:ea typeface="+mj-ea"/>
              </a:rPr>
              <a:t>ミッションカード 回答例</a:t>
            </a:r>
            <a:r>
              <a:rPr kumimoji="1" lang="en-US" altLang="ja-JP" sz="1600">
                <a:latin typeface="+mj-ea"/>
                <a:ea typeface="+mj-ea"/>
              </a:rPr>
              <a:t>					p.21</a:t>
            </a:r>
            <a:endParaRPr kumimoji="1" lang="ja-JP" altLang="en-US" sz="1600">
              <a:latin typeface="+mj-ea"/>
              <a:ea typeface="+mj-ea"/>
            </a:endParaRPr>
          </a:p>
          <a:p>
            <a:pPr marL="285750" indent="-285750">
              <a:lnSpc>
                <a:spcPct val="110000"/>
              </a:lnSpc>
              <a:spcBef>
                <a:spcPts val="1200"/>
              </a:spcBef>
              <a:buFont typeface="Arial" panose="020B0604020202020204" pitchFamily="34" charset="0"/>
              <a:buChar char="•"/>
            </a:pPr>
            <a:r>
              <a:rPr kumimoji="1" lang="en-US" altLang="ja-JP" sz="1600">
                <a:latin typeface="+mj-ea"/>
                <a:ea typeface="+mj-ea"/>
              </a:rPr>
              <a:t>APPENDIX											p.31</a:t>
            </a:r>
            <a:br>
              <a:rPr kumimoji="1" lang="en-US" altLang="ja-JP" sz="1600">
                <a:latin typeface="+mj-ea"/>
                <a:ea typeface="+mj-ea"/>
              </a:rPr>
            </a:br>
            <a:r>
              <a:rPr kumimoji="1" lang="ja-JP" altLang="en-US" sz="1200">
                <a:latin typeface="+mj-ea"/>
                <a:ea typeface="+mj-ea"/>
              </a:rPr>
              <a:t>トラブルシューティング等</a:t>
            </a:r>
            <a:r>
              <a:rPr kumimoji="1" lang="en-US" altLang="ja-JP" sz="1200">
                <a:latin typeface="+mj-ea"/>
                <a:ea typeface="+mj-ea"/>
              </a:rPr>
              <a:t>MESH</a:t>
            </a:r>
            <a:r>
              <a:rPr kumimoji="1" lang="ja-JP" altLang="en-US" sz="1200">
                <a:latin typeface="+mj-ea"/>
                <a:ea typeface="+mj-ea"/>
              </a:rPr>
              <a:t>に関する情報</a:t>
            </a:r>
            <a:r>
              <a:rPr kumimoji="1" lang="en-US" altLang="ja-JP" sz="1200">
                <a:latin typeface="+mj-ea"/>
                <a:ea typeface="+mj-ea"/>
              </a:rPr>
              <a:t/>
            </a:r>
            <a:br>
              <a:rPr kumimoji="1" lang="en-US" altLang="ja-JP" sz="1200">
                <a:latin typeface="+mj-ea"/>
                <a:ea typeface="+mj-ea"/>
              </a:rPr>
            </a:br>
            <a:r>
              <a:rPr kumimoji="1" lang="ja-JP" altLang="en-US" sz="1200">
                <a:latin typeface="+mj-ea"/>
                <a:ea typeface="+mj-ea"/>
              </a:rPr>
              <a:t>ライセンスに関する情報</a:t>
            </a:r>
            <a:endParaRPr kumimoji="1" lang="en-US" altLang="ja-JP" sz="1200">
              <a:latin typeface="+mj-ea"/>
              <a:ea typeface="+mj-ea"/>
            </a:endParaRPr>
          </a:p>
        </p:txBody>
      </p:sp>
    </p:spTree>
    <p:extLst>
      <p:ext uri="{BB962C8B-B14F-4D97-AF65-F5344CB8AC3E}">
        <p14:creationId xmlns:p14="http://schemas.microsoft.com/office/powerpoint/2010/main" val="2493562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回答例⑥</a:t>
            </a:r>
          </a:p>
        </p:txBody>
      </p:sp>
      <p:pic>
        <p:nvPicPr>
          <p:cNvPr id="2" name="図 1">
            <a:extLst>
              <a:ext uri="{FF2B5EF4-FFF2-40B4-BE49-F238E27FC236}">
                <a16:creationId xmlns:a16="http://schemas.microsoft.com/office/drawing/2014/main" id="{172CC065-5FCC-25BA-9B5F-8475D1B0F8D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28132" y="975734"/>
            <a:ext cx="7200879" cy="5004000"/>
          </a:xfrm>
          <a:prstGeom prst="rect">
            <a:avLst/>
          </a:prstGeom>
        </p:spPr>
      </p:pic>
      <p:pic>
        <p:nvPicPr>
          <p:cNvPr id="4" name="図 3">
            <a:extLst>
              <a:ext uri="{FF2B5EF4-FFF2-40B4-BE49-F238E27FC236}">
                <a16:creationId xmlns:a16="http://schemas.microsoft.com/office/drawing/2014/main" id="{9018BC86-7C42-624F-0215-E1853479C1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931" y="3709303"/>
            <a:ext cx="2950464" cy="2212848"/>
          </a:xfrm>
          <a:prstGeom prst="rect">
            <a:avLst/>
          </a:prstGeom>
        </p:spPr>
      </p:pic>
      <p:sp>
        <p:nvSpPr>
          <p:cNvPr id="5" name="テキスト ボックス 4">
            <a:extLst>
              <a:ext uri="{FF2B5EF4-FFF2-40B4-BE49-F238E27FC236}">
                <a16:creationId xmlns:a16="http://schemas.microsoft.com/office/drawing/2014/main" id="{A05D50C8-D58C-5705-7989-B8EE0EEC6B81}"/>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明るさブロックをスプーン置きに見立て、「ふさぐものが無くなったら」信号を送るように設定しました。スプーンを持ち上げると叫び声が聞こえ、タブレットに「誰かにプリン食べられちゃうよ！」と通知が届きます。</a:t>
            </a:r>
            <a:endParaRPr kumimoji="1" lang="en-US" altLang="ja-JP" sz="1200">
              <a:latin typeface="+mj-ea"/>
              <a:ea typeface="+mj-ea"/>
            </a:endParaRPr>
          </a:p>
        </p:txBody>
      </p:sp>
      <p:sp>
        <p:nvSpPr>
          <p:cNvPr id="7" name="四角形: 角を丸くする 6">
            <a:extLst>
              <a:ext uri="{FF2B5EF4-FFF2-40B4-BE49-F238E27FC236}">
                <a16:creationId xmlns:a16="http://schemas.microsoft.com/office/drawing/2014/main" id="{BDF766AF-8BC3-6A2E-4E2B-4692CE5EC9F4}"/>
              </a:ext>
            </a:extLst>
          </p:cNvPr>
          <p:cNvSpPr/>
          <p:nvPr/>
        </p:nvSpPr>
        <p:spPr>
          <a:xfrm>
            <a:off x="4894630" y="1004309"/>
            <a:ext cx="1677620" cy="491116"/>
          </a:xfrm>
          <a:prstGeom prst="roundRect">
            <a:avLst/>
          </a:prstGeom>
          <a:no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8" name="図 7">
            <a:extLst>
              <a:ext uri="{FF2B5EF4-FFF2-40B4-BE49-F238E27FC236}">
                <a16:creationId xmlns:a16="http://schemas.microsoft.com/office/drawing/2014/main" id="{53CC3EAD-560F-A363-B173-7AEB048D3987}"/>
              </a:ext>
            </a:extLst>
          </p:cNvPr>
          <p:cNvPicPr>
            <a:picLocks noChangeAspect="1"/>
          </p:cNvPicPr>
          <p:nvPr/>
        </p:nvPicPr>
        <p:blipFill>
          <a:blip r:embed="rId4"/>
          <a:stretch>
            <a:fillRect/>
          </a:stretch>
        </p:blipFill>
        <p:spPr>
          <a:xfrm>
            <a:off x="568275" y="975733"/>
            <a:ext cx="1158401" cy="1979999"/>
          </a:xfrm>
          <a:prstGeom prst="rect">
            <a:avLst/>
          </a:prstGeom>
          <a:ln>
            <a:solidFill>
              <a:schemeClr val="bg1">
                <a:lumMod val="75000"/>
              </a:schemeClr>
            </a:solidFill>
          </a:ln>
        </p:spPr>
      </p:pic>
    </p:spTree>
    <p:extLst>
      <p:ext uri="{BB962C8B-B14F-4D97-AF65-F5344CB8AC3E}">
        <p14:creationId xmlns:p14="http://schemas.microsoft.com/office/powerpoint/2010/main" val="1231680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E382C396-B2DD-9A30-B714-BC0565C80630}"/>
              </a:ext>
            </a:extLst>
          </p:cNvPr>
          <p:cNvGrpSpPr>
            <a:grpSpLocks noChangeAspect="1"/>
          </p:cNvGrpSpPr>
          <p:nvPr/>
        </p:nvGrpSpPr>
        <p:grpSpPr>
          <a:xfrm>
            <a:off x="2251002" y="1051034"/>
            <a:ext cx="7114329" cy="4943856"/>
            <a:chOff x="2251002" y="1051034"/>
            <a:chExt cx="7114329" cy="4943856"/>
          </a:xfrm>
        </p:grpSpPr>
        <p:pic>
          <p:nvPicPr>
            <p:cNvPr id="2" name="図 1">
              <a:extLst>
                <a:ext uri="{FF2B5EF4-FFF2-40B4-BE49-F238E27FC236}">
                  <a16:creationId xmlns:a16="http://schemas.microsoft.com/office/drawing/2014/main" id="{55A24C3B-23D0-E093-17CD-60B17B2F918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51002" y="1051034"/>
              <a:ext cx="7114329" cy="4943856"/>
            </a:xfrm>
            <a:prstGeom prst="rect">
              <a:avLst/>
            </a:prstGeom>
          </p:spPr>
        </p:pic>
        <p:pic>
          <p:nvPicPr>
            <p:cNvPr id="7" name="図 6">
              <a:extLst>
                <a:ext uri="{FF2B5EF4-FFF2-40B4-BE49-F238E27FC236}">
                  <a16:creationId xmlns:a16="http://schemas.microsoft.com/office/drawing/2014/main" id="{87AF264A-D6C8-FA98-8E9A-CCC280C3DED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5849" r="14223" b="25985"/>
            <a:stretch/>
          </p:blipFill>
          <p:spPr>
            <a:xfrm>
              <a:off x="2251002" y="1743074"/>
              <a:ext cx="6102424" cy="2381251"/>
            </a:xfrm>
            <a:prstGeom prst="rect">
              <a:avLst/>
            </a:prstGeom>
          </p:spPr>
        </p:pic>
      </p:grpSp>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回答例⑦</a:t>
            </a:r>
          </a:p>
        </p:txBody>
      </p:sp>
      <p:pic>
        <p:nvPicPr>
          <p:cNvPr id="5" name="図 4">
            <a:extLst>
              <a:ext uri="{FF2B5EF4-FFF2-40B4-BE49-F238E27FC236}">
                <a16:creationId xmlns:a16="http://schemas.microsoft.com/office/drawing/2014/main" id="{82E74BD1-0B0F-DFFA-88F4-0B7F639440C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931" y="3896443"/>
            <a:ext cx="2640000" cy="1980000"/>
          </a:xfrm>
          <a:prstGeom prst="rect">
            <a:avLst/>
          </a:prstGeom>
        </p:spPr>
      </p:pic>
      <p:pic>
        <p:nvPicPr>
          <p:cNvPr id="6" name="図 5">
            <a:extLst>
              <a:ext uri="{FF2B5EF4-FFF2-40B4-BE49-F238E27FC236}">
                <a16:creationId xmlns:a16="http://schemas.microsoft.com/office/drawing/2014/main" id="{F7C65D8A-33C1-D14C-2A56-1FA0090BCB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32452" y="3896443"/>
            <a:ext cx="2639999" cy="1980000"/>
          </a:xfrm>
          <a:prstGeom prst="rect">
            <a:avLst/>
          </a:prstGeom>
        </p:spPr>
      </p:pic>
      <p:sp>
        <p:nvSpPr>
          <p:cNvPr id="9" name="テキスト ボックス 8">
            <a:extLst>
              <a:ext uri="{FF2B5EF4-FFF2-40B4-BE49-F238E27FC236}">
                <a16:creationId xmlns:a16="http://schemas.microsoft.com/office/drawing/2014/main" id="{0A988791-8677-C0DE-B656-17CEC0059FAD}"/>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イスの背もたれに明るさブロックを仕掛け、誰かがイスに座るとブロックがふさがれて驚いた声が流れ、座った人をびっくりさせる仕組みです。</a:t>
            </a:r>
            <a:endParaRPr kumimoji="1" lang="en-US" altLang="ja-JP" sz="1200">
              <a:latin typeface="+mj-ea"/>
              <a:ea typeface="+mj-ea"/>
            </a:endParaRPr>
          </a:p>
        </p:txBody>
      </p:sp>
      <p:sp>
        <p:nvSpPr>
          <p:cNvPr id="10" name="矢印: 右 9">
            <a:extLst>
              <a:ext uri="{FF2B5EF4-FFF2-40B4-BE49-F238E27FC236}">
                <a16:creationId xmlns:a16="http://schemas.microsoft.com/office/drawing/2014/main" id="{98D36ED9-D7BE-DB8C-3CF3-92F227D1515A}"/>
              </a:ext>
            </a:extLst>
          </p:cNvPr>
          <p:cNvSpPr/>
          <p:nvPr/>
        </p:nvSpPr>
        <p:spPr>
          <a:xfrm>
            <a:off x="3094708" y="4703563"/>
            <a:ext cx="475488" cy="365760"/>
          </a:xfrm>
          <a:prstGeom prst="rightArrow">
            <a:avLst/>
          </a:prstGeom>
          <a:solidFill>
            <a:srgbClr val="7FC036"/>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1" name="楕円 10">
            <a:extLst>
              <a:ext uri="{FF2B5EF4-FFF2-40B4-BE49-F238E27FC236}">
                <a16:creationId xmlns:a16="http://schemas.microsoft.com/office/drawing/2014/main" id="{3D8C3539-17C1-7184-4B76-527CAC2CB8C4}"/>
              </a:ext>
            </a:extLst>
          </p:cNvPr>
          <p:cNvSpPr/>
          <p:nvPr/>
        </p:nvSpPr>
        <p:spPr>
          <a:xfrm>
            <a:off x="1564172" y="4086013"/>
            <a:ext cx="379141" cy="379141"/>
          </a:xfrm>
          <a:prstGeom prst="ellipse">
            <a:avLst/>
          </a:prstGeom>
          <a:noFill/>
          <a:ln w="28575">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2" name="吹き出し: 円形 11">
            <a:extLst>
              <a:ext uri="{FF2B5EF4-FFF2-40B4-BE49-F238E27FC236}">
                <a16:creationId xmlns:a16="http://schemas.microsoft.com/office/drawing/2014/main" id="{6312F646-1EF2-CACF-3921-A9563411295E}"/>
              </a:ext>
            </a:extLst>
          </p:cNvPr>
          <p:cNvSpPr/>
          <p:nvPr/>
        </p:nvSpPr>
        <p:spPr>
          <a:xfrm>
            <a:off x="5854746" y="4026075"/>
            <a:ext cx="1247315" cy="824663"/>
          </a:xfrm>
          <a:prstGeom prst="wedgeEllipseCallout">
            <a:avLst>
              <a:gd name="adj1" fmla="val -62524"/>
              <a:gd name="adj2" fmla="val -32656"/>
            </a:avLst>
          </a:prstGeom>
          <a:solidFill>
            <a:schemeClr val="bg1"/>
          </a:solidFill>
          <a:ln w="1905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rgbClr val="7FC036"/>
                </a:solidFill>
                <a:latin typeface="+mj-ea"/>
                <a:ea typeface="+mj-ea"/>
              </a:rPr>
              <a:t>うわ～～！</a:t>
            </a:r>
          </a:p>
        </p:txBody>
      </p:sp>
      <p:pic>
        <p:nvPicPr>
          <p:cNvPr id="13" name="図 12">
            <a:extLst>
              <a:ext uri="{FF2B5EF4-FFF2-40B4-BE49-F238E27FC236}">
                <a16:creationId xmlns:a16="http://schemas.microsoft.com/office/drawing/2014/main" id="{7D3A84C5-F678-C797-9EE5-E80A0E63B406}"/>
              </a:ext>
            </a:extLst>
          </p:cNvPr>
          <p:cNvPicPr>
            <a:picLocks noChangeAspect="1"/>
          </p:cNvPicPr>
          <p:nvPr/>
        </p:nvPicPr>
        <p:blipFill>
          <a:blip r:embed="rId5"/>
          <a:stretch>
            <a:fillRect/>
          </a:stretch>
        </p:blipFill>
        <p:spPr>
          <a:xfrm>
            <a:off x="526485" y="1051034"/>
            <a:ext cx="1158402" cy="1980000"/>
          </a:xfrm>
          <a:prstGeom prst="rect">
            <a:avLst/>
          </a:prstGeom>
          <a:ln>
            <a:solidFill>
              <a:schemeClr val="bg1">
                <a:lumMod val="75000"/>
              </a:schemeClr>
            </a:solidFill>
          </a:ln>
        </p:spPr>
      </p:pic>
    </p:spTree>
    <p:extLst>
      <p:ext uri="{BB962C8B-B14F-4D97-AF65-F5344CB8AC3E}">
        <p14:creationId xmlns:p14="http://schemas.microsoft.com/office/powerpoint/2010/main" val="3712647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2411283" y="241207"/>
            <a:ext cx="5083444"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ものカード 回答例⑧</a:t>
            </a:r>
          </a:p>
        </p:txBody>
      </p:sp>
      <p:sp>
        <p:nvSpPr>
          <p:cNvPr id="6" name="テキスト ボックス 5">
            <a:extLst>
              <a:ext uri="{FF2B5EF4-FFF2-40B4-BE49-F238E27FC236}">
                <a16:creationId xmlns:a16="http://schemas.microsoft.com/office/drawing/2014/main" id="{1DC1242E-FF2F-1488-1351-EE70CDF0451C}"/>
              </a:ext>
            </a:extLst>
          </p:cNvPr>
          <p:cNvSpPr txBox="1"/>
          <p:nvPr/>
        </p:nvSpPr>
        <p:spPr>
          <a:xfrm>
            <a:off x="572931" y="5979734"/>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自分の手に動きブロックを貼り付け、「は～</a:t>
            </a:r>
            <a:r>
              <a:rPr kumimoji="1" lang="en-US" altLang="ja-JP" sz="1200">
                <a:latin typeface="+mj-ea"/>
                <a:ea typeface="+mj-ea"/>
              </a:rPr>
              <a:t>!!</a:t>
            </a:r>
            <a:r>
              <a:rPr kumimoji="1" lang="ja-JP" altLang="en-US" sz="1200">
                <a:latin typeface="+mj-ea"/>
                <a:ea typeface="+mj-ea"/>
              </a:rPr>
              <a:t>」と手を強く突き出すと、あらかじめスマートフォンから録音した効果音が流れる仕組みです。</a:t>
            </a:r>
            <a:endParaRPr kumimoji="1" lang="en-US" altLang="ja-JP" sz="1200">
              <a:latin typeface="+mj-ea"/>
              <a:ea typeface="+mj-ea"/>
            </a:endParaRPr>
          </a:p>
        </p:txBody>
      </p:sp>
      <p:pic>
        <p:nvPicPr>
          <p:cNvPr id="8" name="図 7">
            <a:extLst>
              <a:ext uri="{FF2B5EF4-FFF2-40B4-BE49-F238E27FC236}">
                <a16:creationId xmlns:a16="http://schemas.microsoft.com/office/drawing/2014/main" id="{BD36A47D-4448-5A81-FD79-9E8579E1426B}"/>
              </a:ext>
            </a:extLst>
          </p:cNvPr>
          <p:cNvPicPr>
            <a:picLocks noChangeAspect="1"/>
          </p:cNvPicPr>
          <p:nvPr/>
        </p:nvPicPr>
        <p:blipFill>
          <a:blip r:embed="rId2"/>
          <a:stretch>
            <a:fillRect/>
          </a:stretch>
        </p:blipFill>
        <p:spPr>
          <a:xfrm>
            <a:off x="572931" y="1019504"/>
            <a:ext cx="1146857" cy="1980000"/>
          </a:xfrm>
          <a:prstGeom prst="rect">
            <a:avLst/>
          </a:prstGeom>
          <a:ln>
            <a:solidFill>
              <a:schemeClr val="bg1">
                <a:lumMod val="75000"/>
              </a:schemeClr>
            </a:solidFill>
          </a:ln>
        </p:spPr>
      </p:pic>
      <p:grpSp>
        <p:nvGrpSpPr>
          <p:cNvPr id="10" name="グループ化 9">
            <a:extLst>
              <a:ext uri="{FF2B5EF4-FFF2-40B4-BE49-F238E27FC236}">
                <a16:creationId xmlns:a16="http://schemas.microsoft.com/office/drawing/2014/main" id="{CB9CBEA8-F53F-6F22-4CFA-53FBB9E3D0EA}"/>
              </a:ext>
            </a:extLst>
          </p:cNvPr>
          <p:cNvGrpSpPr/>
          <p:nvPr/>
        </p:nvGrpSpPr>
        <p:grpSpPr>
          <a:xfrm>
            <a:off x="2111966" y="986050"/>
            <a:ext cx="7200877" cy="5004000"/>
            <a:chOff x="2111966" y="986050"/>
            <a:chExt cx="7200877" cy="5004000"/>
          </a:xfrm>
        </p:grpSpPr>
        <p:grpSp>
          <p:nvGrpSpPr>
            <p:cNvPr id="7" name="グループ化 6">
              <a:extLst>
                <a:ext uri="{FF2B5EF4-FFF2-40B4-BE49-F238E27FC236}">
                  <a16:creationId xmlns:a16="http://schemas.microsoft.com/office/drawing/2014/main" id="{F1562FC8-F83C-C9EA-F652-45DBF2840A23}"/>
                </a:ext>
              </a:extLst>
            </p:cNvPr>
            <p:cNvGrpSpPr>
              <a:grpSpLocks noChangeAspect="1"/>
            </p:cNvGrpSpPr>
            <p:nvPr/>
          </p:nvGrpSpPr>
          <p:grpSpPr>
            <a:xfrm>
              <a:off x="2111966" y="986050"/>
              <a:ext cx="7200877" cy="5004000"/>
              <a:chOff x="2670496" y="1070230"/>
              <a:chExt cx="6339542" cy="4405445"/>
            </a:xfrm>
          </p:grpSpPr>
          <p:pic>
            <p:nvPicPr>
              <p:cNvPr id="4" name="図 3">
                <a:extLst>
                  <a:ext uri="{FF2B5EF4-FFF2-40B4-BE49-F238E27FC236}">
                    <a16:creationId xmlns:a16="http://schemas.microsoft.com/office/drawing/2014/main" id="{807355B4-25DD-5332-3353-FD6F5879658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70496" y="1070230"/>
                <a:ext cx="6339542" cy="4405445"/>
              </a:xfrm>
              <a:prstGeom prst="rect">
                <a:avLst/>
              </a:prstGeom>
            </p:spPr>
          </p:pic>
          <p:pic>
            <p:nvPicPr>
              <p:cNvPr id="5" name="図 4">
                <a:extLst>
                  <a:ext uri="{FF2B5EF4-FFF2-40B4-BE49-F238E27FC236}">
                    <a16:creationId xmlns:a16="http://schemas.microsoft.com/office/drawing/2014/main" id="{4C14127B-D67B-D4B0-AD43-9C40964D698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7874" r="22503" b="16914"/>
              <a:stretch/>
            </p:blipFill>
            <p:spPr>
              <a:xfrm>
                <a:off x="2670496" y="1555486"/>
                <a:ext cx="4912928" cy="2432340"/>
              </a:xfrm>
              <a:prstGeom prst="rect">
                <a:avLst/>
              </a:prstGeom>
            </p:spPr>
          </p:pic>
        </p:grpSp>
        <p:sp>
          <p:nvSpPr>
            <p:cNvPr id="9" name="正方形/長方形 8">
              <a:extLst>
                <a:ext uri="{FF2B5EF4-FFF2-40B4-BE49-F238E27FC236}">
                  <a16:creationId xmlns:a16="http://schemas.microsoft.com/office/drawing/2014/main" id="{1CD27B16-D6AB-CC63-DE10-49D50EBD3F15}"/>
                </a:ext>
              </a:extLst>
            </p:cNvPr>
            <p:cNvSpPr/>
            <p:nvPr/>
          </p:nvSpPr>
          <p:spPr>
            <a:xfrm>
              <a:off x="4855154" y="1098376"/>
              <a:ext cx="857250" cy="276225"/>
            </a:xfrm>
            <a:prstGeom prst="rect">
              <a:avLst/>
            </a:prstGeom>
            <a:solidFill>
              <a:srgbClr val="EFEFEF"/>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95000"/>
                      <a:lumOff val="5000"/>
                    </a:schemeClr>
                  </a:solidFill>
                  <a:latin typeface="+mj-ea"/>
                  <a:ea typeface="+mj-ea"/>
                </a:rPr>
                <a:t>は～</a:t>
              </a:r>
              <a:r>
                <a:rPr kumimoji="1" lang="en-US" altLang="ja-JP" sz="1000">
                  <a:solidFill>
                    <a:schemeClr val="tx1">
                      <a:lumMod val="95000"/>
                      <a:lumOff val="5000"/>
                    </a:schemeClr>
                  </a:solidFill>
                  <a:latin typeface="+mj-ea"/>
                  <a:ea typeface="+mj-ea"/>
                </a:rPr>
                <a:t>!!</a:t>
              </a:r>
              <a:endParaRPr kumimoji="1" lang="ja-JP" altLang="en-US" sz="1800">
                <a:solidFill>
                  <a:schemeClr val="tx1">
                    <a:lumMod val="95000"/>
                    <a:lumOff val="5000"/>
                  </a:schemeClr>
                </a:solidFill>
                <a:latin typeface="+mj-ea"/>
                <a:ea typeface="+mj-ea"/>
              </a:endParaRPr>
            </a:p>
          </p:txBody>
        </p:sp>
      </p:grpSp>
      <p:pic>
        <p:nvPicPr>
          <p:cNvPr id="2" name="図 1">
            <a:extLst>
              <a:ext uri="{FF2B5EF4-FFF2-40B4-BE49-F238E27FC236}">
                <a16:creationId xmlns:a16="http://schemas.microsoft.com/office/drawing/2014/main" id="{EF8F988C-D516-C183-5EFE-1435BC14DE5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9585" y="3573758"/>
            <a:ext cx="3064762" cy="2298192"/>
          </a:xfrm>
          <a:prstGeom prst="rect">
            <a:avLst/>
          </a:prstGeom>
        </p:spPr>
      </p:pic>
    </p:spTree>
    <p:extLst>
      <p:ext uri="{BB962C8B-B14F-4D97-AF65-F5344CB8AC3E}">
        <p14:creationId xmlns:p14="http://schemas.microsoft.com/office/powerpoint/2010/main" val="14427064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回答例①</a:t>
            </a:r>
          </a:p>
        </p:txBody>
      </p:sp>
      <p:pic>
        <p:nvPicPr>
          <p:cNvPr id="6" name="図 5" descr="ダイアグラム&#10;&#10;自動的に生成された説明">
            <a:extLst>
              <a:ext uri="{FF2B5EF4-FFF2-40B4-BE49-F238E27FC236}">
                <a16:creationId xmlns:a16="http://schemas.microsoft.com/office/drawing/2014/main" id="{557C714E-0F4C-BE35-5499-AC01DA2846C2}"/>
              </a:ext>
            </a:extLst>
          </p:cNvPr>
          <p:cNvPicPr>
            <a:picLocks noChangeAspect="1"/>
          </p:cNvPicPr>
          <p:nvPr/>
        </p:nvPicPr>
        <p:blipFill>
          <a:blip r:embed="rId2"/>
          <a:stretch>
            <a:fillRect/>
          </a:stretch>
        </p:blipFill>
        <p:spPr>
          <a:xfrm>
            <a:off x="2192931" y="1017848"/>
            <a:ext cx="7200878" cy="5004000"/>
          </a:xfrm>
          <a:prstGeom prst="rect">
            <a:avLst/>
          </a:prstGeom>
        </p:spPr>
      </p:pic>
      <p:sp>
        <p:nvSpPr>
          <p:cNvPr id="8" name="テキスト ボックス 7">
            <a:extLst>
              <a:ext uri="{FF2B5EF4-FFF2-40B4-BE49-F238E27FC236}">
                <a16:creationId xmlns:a16="http://schemas.microsoft.com/office/drawing/2014/main" id="{46E39E42-5383-F984-3EA2-03C71C2DC62C}"/>
              </a:ext>
            </a:extLst>
          </p:cNvPr>
          <p:cNvSpPr txBox="1"/>
          <p:nvPr/>
        </p:nvSpPr>
        <p:spPr>
          <a:xfrm>
            <a:off x="572931" y="6070030"/>
            <a:ext cx="8760138" cy="282770"/>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通知の内容はタブレット</a:t>
            </a:r>
            <a:r>
              <a:rPr kumimoji="1" lang="en-US" altLang="ja-JP" sz="1200">
                <a:latin typeface="+mj-ea"/>
                <a:ea typeface="+mj-ea"/>
              </a:rPr>
              <a:t>/PC</a:t>
            </a:r>
            <a:r>
              <a:rPr kumimoji="1" lang="ja-JP" altLang="en-US" sz="1200">
                <a:latin typeface="+mj-ea"/>
                <a:ea typeface="+mj-ea"/>
              </a:rPr>
              <a:t>で文字入力します。例では「手を叩く音がしたよ！」としています。</a:t>
            </a:r>
          </a:p>
        </p:txBody>
      </p:sp>
      <p:sp>
        <p:nvSpPr>
          <p:cNvPr id="2" name="四角形: 角を丸くする 1">
            <a:extLst>
              <a:ext uri="{FF2B5EF4-FFF2-40B4-BE49-F238E27FC236}">
                <a16:creationId xmlns:a16="http://schemas.microsoft.com/office/drawing/2014/main" id="{97917C3C-8230-B3B1-7C30-8B6D43A43704}"/>
              </a:ext>
            </a:extLst>
          </p:cNvPr>
          <p:cNvSpPr/>
          <p:nvPr/>
        </p:nvSpPr>
        <p:spPr>
          <a:xfrm>
            <a:off x="5148447" y="1032456"/>
            <a:ext cx="1304544" cy="548640"/>
          </a:xfrm>
          <a:prstGeom prst="roundRect">
            <a:avLst/>
          </a:prstGeom>
          <a:noFill/>
          <a:ln w="3810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5" name="図 4">
            <a:extLst>
              <a:ext uri="{FF2B5EF4-FFF2-40B4-BE49-F238E27FC236}">
                <a16:creationId xmlns:a16="http://schemas.microsoft.com/office/drawing/2014/main" id="{71F4E9BF-22F2-F316-3A41-DBC062EBBFDD}"/>
              </a:ext>
            </a:extLst>
          </p:cNvPr>
          <p:cNvPicPr>
            <a:picLocks noChangeAspect="1"/>
          </p:cNvPicPr>
          <p:nvPr/>
        </p:nvPicPr>
        <p:blipFill>
          <a:blip r:embed="rId3"/>
          <a:stretch>
            <a:fillRect/>
          </a:stretch>
        </p:blipFill>
        <p:spPr>
          <a:xfrm>
            <a:off x="498543" y="1032456"/>
            <a:ext cx="1626099" cy="2746474"/>
          </a:xfrm>
          <a:prstGeom prst="rect">
            <a:avLst/>
          </a:prstGeom>
        </p:spPr>
      </p:pic>
    </p:spTree>
    <p:extLst>
      <p:ext uri="{BB962C8B-B14F-4D97-AF65-F5344CB8AC3E}">
        <p14:creationId xmlns:p14="http://schemas.microsoft.com/office/powerpoint/2010/main" val="2135420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回答例②</a:t>
            </a:r>
          </a:p>
        </p:txBody>
      </p:sp>
      <p:pic>
        <p:nvPicPr>
          <p:cNvPr id="2" name="図 1">
            <a:extLst>
              <a:ext uri="{FF2B5EF4-FFF2-40B4-BE49-F238E27FC236}">
                <a16:creationId xmlns:a16="http://schemas.microsoft.com/office/drawing/2014/main" id="{F2BE01E6-3482-D7D9-93FF-1EB2C5AA86A2}"/>
              </a:ext>
            </a:extLst>
          </p:cNvPr>
          <p:cNvPicPr>
            <a:picLocks noChangeAspect="1"/>
          </p:cNvPicPr>
          <p:nvPr/>
        </p:nvPicPr>
        <p:blipFill>
          <a:blip r:embed="rId2"/>
          <a:stretch>
            <a:fillRect/>
          </a:stretch>
        </p:blipFill>
        <p:spPr>
          <a:xfrm>
            <a:off x="2212481" y="1029061"/>
            <a:ext cx="7200877" cy="5004000"/>
          </a:xfrm>
          <a:prstGeom prst="rect">
            <a:avLst/>
          </a:prstGeom>
        </p:spPr>
      </p:pic>
      <p:sp>
        <p:nvSpPr>
          <p:cNvPr id="4" name="テキスト ボックス 3">
            <a:extLst>
              <a:ext uri="{FF2B5EF4-FFF2-40B4-BE49-F238E27FC236}">
                <a16:creationId xmlns:a16="http://schemas.microsoft.com/office/drawing/2014/main" id="{37626AD4-D924-0296-D88D-16CB144A95DA}"/>
              </a:ext>
            </a:extLst>
          </p:cNvPr>
          <p:cNvSpPr txBox="1"/>
          <p:nvPr/>
        </p:nvSpPr>
        <p:spPr>
          <a:xfrm>
            <a:off x="572931" y="6036577"/>
            <a:ext cx="8760138" cy="484556"/>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ボタンが</a:t>
            </a:r>
            <a:r>
              <a:rPr kumimoji="1" lang="en-US" altLang="ja-JP" sz="1200">
                <a:latin typeface="+mj-ea"/>
                <a:ea typeface="+mj-ea"/>
              </a:rPr>
              <a:t>1</a:t>
            </a:r>
            <a:r>
              <a:rPr kumimoji="1" lang="ja-JP" altLang="en-US" sz="1200">
                <a:latin typeface="+mj-ea"/>
                <a:ea typeface="+mj-ea"/>
              </a:rPr>
              <a:t>回押されると、スピーカーからの声とタブレット</a:t>
            </a:r>
            <a:r>
              <a:rPr kumimoji="1" lang="en-US" altLang="ja-JP" sz="1200">
                <a:latin typeface="+mj-ea"/>
                <a:ea typeface="+mj-ea"/>
              </a:rPr>
              <a:t>/PC</a:t>
            </a:r>
            <a:r>
              <a:rPr kumimoji="1" lang="ja-JP" altLang="en-US" sz="1200">
                <a:latin typeface="+mj-ea"/>
                <a:ea typeface="+mj-ea"/>
              </a:rPr>
              <a:t>に表示される文字で「おはようございます」と通知されます。</a:t>
            </a:r>
          </a:p>
        </p:txBody>
      </p:sp>
      <p:sp>
        <p:nvSpPr>
          <p:cNvPr id="5" name="四角形: 角を丸くする 4">
            <a:extLst>
              <a:ext uri="{FF2B5EF4-FFF2-40B4-BE49-F238E27FC236}">
                <a16:creationId xmlns:a16="http://schemas.microsoft.com/office/drawing/2014/main" id="{950BE607-5284-854F-E48B-A6BDE65CC7EB}"/>
              </a:ext>
            </a:extLst>
          </p:cNvPr>
          <p:cNvSpPr/>
          <p:nvPr/>
        </p:nvSpPr>
        <p:spPr>
          <a:xfrm>
            <a:off x="5148447" y="1032456"/>
            <a:ext cx="1304544" cy="548640"/>
          </a:xfrm>
          <a:prstGeom prst="roundRect">
            <a:avLst/>
          </a:prstGeom>
          <a:noFill/>
          <a:ln w="38100">
            <a:solidFill>
              <a:srgbClr val="7FC0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7" name="図 6">
            <a:extLst>
              <a:ext uri="{FF2B5EF4-FFF2-40B4-BE49-F238E27FC236}">
                <a16:creationId xmlns:a16="http://schemas.microsoft.com/office/drawing/2014/main" id="{9CA25593-1981-2EC3-9A63-B426334AEC5E}"/>
              </a:ext>
            </a:extLst>
          </p:cNvPr>
          <p:cNvPicPr>
            <a:picLocks noChangeAspect="1"/>
          </p:cNvPicPr>
          <p:nvPr/>
        </p:nvPicPr>
        <p:blipFill>
          <a:blip r:embed="rId3"/>
          <a:stretch>
            <a:fillRect/>
          </a:stretch>
        </p:blipFill>
        <p:spPr>
          <a:xfrm>
            <a:off x="506016" y="1029061"/>
            <a:ext cx="1534345" cy="2592000"/>
          </a:xfrm>
          <a:prstGeom prst="rect">
            <a:avLst/>
          </a:prstGeom>
        </p:spPr>
      </p:pic>
    </p:spTree>
    <p:extLst>
      <p:ext uri="{BB962C8B-B14F-4D97-AF65-F5344CB8AC3E}">
        <p14:creationId xmlns:p14="http://schemas.microsoft.com/office/powerpoint/2010/main" val="2953793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回答例③</a:t>
            </a:r>
          </a:p>
        </p:txBody>
      </p:sp>
      <p:pic>
        <p:nvPicPr>
          <p:cNvPr id="2" name="図 1">
            <a:extLst>
              <a:ext uri="{FF2B5EF4-FFF2-40B4-BE49-F238E27FC236}">
                <a16:creationId xmlns:a16="http://schemas.microsoft.com/office/drawing/2014/main" id="{B611BDD1-C0B4-D7B9-4D46-4E44C46095A1}"/>
              </a:ext>
            </a:extLst>
          </p:cNvPr>
          <p:cNvPicPr>
            <a:picLocks noChangeAspect="1"/>
          </p:cNvPicPr>
          <p:nvPr/>
        </p:nvPicPr>
        <p:blipFill>
          <a:blip r:embed="rId2"/>
          <a:stretch>
            <a:fillRect/>
          </a:stretch>
        </p:blipFill>
        <p:spPr>
          <a:xfrm>
            <a:off x="2212550" y="1015622"/>
            <a:ext cx="7200000" cy="5003390"/>
          </a:xfrm>
          <a:prstGeom prst="rect">
            <a:avLst/>
          </a:prstGeom>
        </p:spPr>
      </p:pic>
      <p:sp>
        <p:nvSpPr>
          <p:cNvPr id="4" name="テキスト ボックス 3">
            <a:extLst>
              <a:ext uri="{FF2B5EF4-FFF2-40B4-BE49-F238E27FC236}">
                <a16:creationId xmlns:a16="http://schemas.microsoft.com/office/drawing/2014/main" id="{0BEBDBE8-1A6B-7EA0-BBF4-22113672245A}"/>
              </a:ext>
            </a:extLst>
          </p:cNvPr>
          <p:cNvSpPr txBox="1"/>
          <p:nvPr/>
        </p:nvSpPr>
        <p:spPr>
          <a:xfrm>
            <a:off x="572931" y="6036577"/>
            <a:ext cx="8760138" cy="282770"/>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「ありがとう」という声でマイクブロックが音を感知すると、</a:t>
            </a:r>
            <a:r>
              <a:rPr kumimoji="1" lang="en-US" altLang="ja-JP" sz="1200">
                <a:latin typeface="+mj-ea"/>
                <a:ea typeface="+mj-ea"/>
              </a:rPr>
              <a:t>LED</a:t>
            </a:r>
            <a:r>
              <a:rPr kumimoji="1" lang="ja-JP" altLang="en-US" sz="1200">
                <a:latin typeface="+mj-ea"/>
                <a:ea typeface="+mj-ea"/>
              </a:rPr>
              <a:t>ブロックが点滅します。</a:t>
            </a:r>
          </a:p>
        </p:txBody>
      </p:sp>
      <p:pic>
        <p:nvPicPr>
          <p:cNvPr id="6" name="図 5">
            <a:extLst>
              <a:ext uri="{FF2B5EF4-FFF2-40B4-BE49-F238E27FC236}">
                <a16:creationId xmlns:a16="http://schemas.microsoft.com/office/drawing/2014/main" id="{379FA5BF-3D86-55ED-476B-48EEB2C37FF4}"/>
              </a:ext>
            </a:extLst>
          </p:cNvPr>
          <p:cNvPicPr>
            <a:picLocks noChangeAspect="1"/>
          </p:cNvPicPr>
          <p:nvPr/>
        </p:nvPicPr>
        <p:blipFill>
          <a:blip r:embed="rId3"/>
          <a:stretch>
            <a:fillRect/>
          </a:stretch>
        </p:blipFill>
        <p:spPr>
          <a:xfrm>
            <a:off x="493643" y="1015622"/>
            <a:ext cx="1572723" cy="2709444"/>
          </a:xfrm>
          <a:prstGeom prst="rect">
            <a:avLst/>
          </a:prstGeom>
        </p:spPr>
      </p:pic>
    </p:spTree>
    <p:extLst>
      <p:ext uri="{BB962C8B-B14F-4D97-AF65-F5344CB8AC3E}">
        <p14:creationId xmlns:p14="http://schemas.microsoft.com/office/powerpoint/2010/main" val="1137081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回答例④</a:t>
            </a:r>
          </a:p>
        </p:txBody>
      </p:sp>
      <p:sp>
        <p:nvSpPr>
          <p:cNvPr id="4" name="テキスト ボックス 3">
            <a:extLst>
              <a:ext uri="{FF2B5EF4-FFF2-40B4-BE49-F238E27FC236}">
                <a16:creationId xmlns:a16="http://schemas.microsoft.com/office/drawing/2014/main" id="{D6F0E1DF-F156-9CB3-1A12-E34E81D9150F}"/>
              </a:ext>
            </a:extLst>
          </p:cNvPr>
          <p:cNvSpPr txBox="1"/>
          <p:nvPr/>
        </p:nvSpPr>
        <p:spPr>
          <a:xfrm>
            <a:off x="572931" y="6036577"/>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明るさブロックを手などで覆って暗くすると、事前にタブレット</a:t>
            </a:r>
            <a:r>
              <a:rPr kumimoji="1" lang="en-US" altLang="ja-JP" sz="1200">
                <a:latin typeface="+mj-ea"/>
                <a:ea typeface="+mj-ea"/>
              </a:rPr>
              <a:t>/PC</a:t>
            </a:r>
            <a:r>
              <a:rPr kumimoji="1" lang="ja-JP" altLang="en-US" sz="1200">
                <a:latin typeface="+mj-ea"/>
                <a:ea typeface="+mj-ea"/>
              </a:rPr>
              <a:t>に録音したお化け屋しきのような怖～い音が流れてきます。</a:t>
            </a:r>
          </a:p>
        </p:txBody>
      </p:sp>
      <p:grpSp>
        <p:nvGrpSpPr>
          <p:cNvPr id="6" name="グループ化 5">
            <a:extLst>
              <a:ext uri="{FF2B5EF4-FFF2-40B4-BE49-F238E27FC236}">
                <a16:creationId xmlns:a16="http://schemas.microsoft.com/office/drawing/2014/main" id="{A1C7795B-E381-57C2-890D-3800C18CA725}"/>
              </a:ext>
            </a:extLst>
          </p:cNvPr>
          <p:cNvGrpSpPr/>
          <p:nvPr/>
        </p:nvGrpSpPr>
        <p:grpSpPr>
          <a:xfrm>
            <a:off x="2179846" y="986754"/>
            <a:ext cx="7200000" cy="5003390"/>
            <a:chOff x="2179846" y="952887"/>
            <a:chExt cx="7200000" cy="5003390"/>
          </a:xfrm>
        </p:grpSpPr>
        <p:pic>
          <p:nvPicPr>
            <p:cNvPr id="2" name="図 1">
              <a:extLst>
                <a:ext uri="{FF2B5EF4-FFF2-40B4-BE49-F238E27FC236}">
                  <a16:creationId xmlns:a16="http://schemas.microsoft.com/office/drawing/2014/main" id="{A4A3326E-FB06-7B3F-6C18-823BF9152174}"/>
                </a:ext>
              </a:extLst>
            </p:cNvPr>
            <p:cNvPicPr>
              <a:picLocks noChangeAspect="1"/>
            </p:cNvPicPr>
            <p:nvPr/>
          </p:nvPicPr>
          <p:blipFill>
            <a:blip r:embed="rId2"/>
            <a:stretch>
              <a:fillRect/>
            </a:stretch>
          </p:blipFill>
          <p:spPr>
            <a:xfrm>
              <a:off x="2179846" y="952887"/>
              <a:ext cx="7200000" cy="5003390"/>
            </a:xfrm>
            <a:prstGeom prst="rect">
              <a:avLst/>
            </a:prstGeom>
          </p:spPr>
        </p:pic>
        <p:sp>
          <p:nvSpPr>
            <p:cNvPr id="5" name="正方形/長方形 4">
              <a:extLst>
                <a:ext uri="{FF2B5EF4-FFF2-40B4-BE49-F238E27FC236}">
                  <a16:creationId xmlns:a16="http://schemas.microsoft.com/office/drawing/2014/main" id="{85B28762-8B06-8F19-72FB-7B188A88FB81}"/>
                </a:ext>
              </a:extLst>
            </p:cNvPr>
            <p:cNvSpPr/>
            <p:nvPr/>
          </p:nvSpPr>
          <p:spPr>
            <a:xfrm>
              <a:off x="4795025" y="1059366"/>
              <a:ext cx="1231754" cy="282770"/>
            </a:xfrm>
            <a:prstGeom prst="rect">
              <a:avLst/>
            </a:prstGeom>
            <a:solidFill>
              <a:srgbClr val="EFEFEF"/>
            </a:solidFill>
            <a:ln w="19050">
              <a:solidFill>
                <a:srgbClr val="EFEF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75000"/>
                      <a:lumOff val="25000"/>
                    </a:schemeClr>
                  </a:solidFill>
                  <a:latin typeface="+mj-ea"/>
                  <a:ea typeface="+mj-ea"/>
                </a:rPr>
                <a:t>お化け屋しき</a:t>
              </a:r>
            </a:p>
          </p:txBody>
        </p:sp>
      </p:grpSp>
      <p:pic>
        <p:nvPicPr>
          <p:cNvPr id="8" name="図 7">
            <a:extLst>
              <a:ext uri="{FF2B5EF4-FFF2-40B4-BE49-F238E27FC236}">
                <a16:creationId xmlns:a16="http://schemas.microsoft.com/office/drawing/2014/main" id="{4FC59CD0-2BC5-0593-E2B9-1AC6E12593D8}"/>
              </a:ext>
            </a:extLst>
          </p:cNvPr>
          <p:cNvPicPr>
            <a:picLocks noChangeAspect="1"/>
          </p:cNvPicPr>
          <p:nvPr/>
        </p:nvPicPr>
        <p:blipFill>
          <a:blip r:embed="rId3"/>
          <a:stretch>
            <a:fillRect/>
          </a:stretch>
        </p:blipFill>
        <p:spPr>
          <a:xfrm>
            <a:off x="460502" y="952887"/>
            <a:ext cx="1652705" cy="2816925"/>
          </a:xfrm>
          <a:prstGeom prst="rect">
            <a:avLst/>
          </a:prstGeom>
        </p:spPr>
      </p:pic>
    </p:spTree>
    <p:extLst>
      <p:ext uri="{BB962C8B-B14F-4D97-AF65-F5344CB8AC3E}">
        <p14:creationId xmlns:p14="http://schemas.microsoft.com/office/powerpoint/2010/main" val="3889905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回答例⑤</a:t>
            </a:r>
          </a:p>
        </p:txBody>
      </p:sp>
      <p:pic>
        <p:nvPicPr>
          <p:cNvPr id="2" name="図 1">
            <a:extLst>
              <a:ext uri="{FF2B5EF4-FFF2-40B4-BE49-F238E27FC236}">
                <a16:creationId xmlns:a16="http://schemas.microsoft.com/office/drawing/2014/main" id="{B609A022-EBEF-F693-8524-A476664BF81F}"/>
              </a:ext>
            </a:extLst>
          </p:cNvPr>
          <p:cNvPicPr>
            <a:picLocks noChangeAspect="1"/>
          </p:cNvPicPr>
          <p:nvPr/>
        </p:nvPicPr>
        <p:blipFill>
          <a:blip r:embed="rId2"/>
          <a:stretch>
            <a:fillRect/>
          </a:stretch>
        </p:blipFill>
        <p:spPr>
          <a:xfrm>
            <a:off x="2200070" y="975465"/>
            <a:ext cx="7200000" cy="5003390"/>
          </a:xfrm>
          <a:prstGeom prst="rect">
            <a:avLst/>
          </a:prstGeom>
        </p:spPr>
      </p:pic>
      <p:sp>
        <p:nvSpPr>
          <p:cNvPr id="4" name="正方形/長方形 3">
            <a:extLst>
              <a:ext uri="{FF2B5EF4-FFF2-40B4-BE49-F238E27FC236}">
                <a16:creationId xmlns:a16="http://schemas.microsoft.com/office/drawing/2014/main" id="{AA30B3A9-382B-4C0D-665A-D06E3BBDA59B}"/>
              </a:ext>
            </a:extLst>
          </p:cNvPr>
          <p:cNvSpPr/>
          <p:nvPr/>
        </p:nvSpPr>
        <p:spPr>
          <a:xfrm>
            <a:off x="4795025" y="1059366"/>
            <a:ext cx="1231754" cy="282770"/>
          </a:xfrm>
          <a:prstGeom prst="rect">
            <a:avLst/>
          </a:prstGeom>
          <a:solidFill>
            <a:srgbClr val="EFEFEF"/>
          </a:solidFill>
          <a:ln w="19050">
            <a:solidFill>
              <a:srgbClr val="EFEF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75000"/>
                    <a:lumOff val="25000"/>
                  </a:schemeClr>
                </a:solidFill>
                <a:latin typeface="+mj-ea"/>
                <a:ea typeface="+mj-ea"/>
              </a:rPr>
              <a:t>宇宙人の音</a:t>
            </a:r>
          </a:p>
        </p:txBody>
      </p:sp>
      <p:sp>
        <p:nvSpPr>
          <p:cNvPr id="5" name="テキスト ボックス 4">
            <a:extLst>
              <a:ext uri="{FF2B5EF4-FFF2-40B4-BE49-F238E27FC236}">
                <a16:creationId xmlns:a16="http://schemas.microsoft.com/office/drawing/2014/main" id="{9A8C4EDC-93AB-45F8-F507-D87CEE4B2879}"/>
              </a:ext>
            </a:extLst>
          </p:cNvPr>
          <p:cNvSpPr txBox="1"/>
          <p:nvPr/>
        </p:nvSpPr>
        <p:spPr>
          <a:xfrm>
            <a:off x="572931" y="6014275"/>
            <a:ext cx="8760138" cy="282770"/>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人感ブロックが人の動きを感知すると、事前にタブレット</a:t>
            </a:r>
            <a:r>
              <a:rPr kumimoji="1" lang="en-US" altLang="ja-JP" sz="1200">
                <a:latin typeface="+mj-ea"/>
                <a:ea typeface="+mj-ea"/>
              </a:rPr>
              <a:t>/PC</a:t>
            </a:r>
            <a:r>
              <a:rPr kumimoji="1" lang="ja-JP" altLang="en-US" sz="1200">
                <a:latin typeface="+mj-ea"/>
                <a:ea typeface="+mj-ea"/>
              </a:rPr>
              <a:t>に録音した宇宙人のような音が流れてきます。</a:t>
            </a:r>
          </a:p>
        </p:txBody>
      </p:sp>
      <p:pic>
        <p:nvPicPr>
          <p:cNvPr id="7" name="図 6">
            <a:extLst>
              <a:ext uri="{FF2B5EF4-FFF2-40B4-BE49-F238E27FC236}">
                <a16:creationId xmlns:a16="http://schemas.microsoft.com/office/drawing/2014/main" id="{1B72B8D8-0937-4496-26DA-F4360DF5F861}"/>
              </a:ext>
            </a:extLst>
          </p:cNvPr>
          <p:cNvPicPr>
            <a:picLocks noChangeAspect="1"/>
          </p:cNvPicPr>
          <p:nvPr/>
        </p:nvPicPr>
        <p:blipFill>
          <a:blip r:embed="rId3"/>
          <a:stretch>
            <a:fillRect/>
          </a:stretch>
        </p:blipFill>
        <p:spPr>
          <a:xfrm>
            <a:off x="533226" y="952887"/>
            <a:ext cx="1525127" cy="2599478"/>
          </a:xfrm>
          <a:prstGeom prst="rect">
            <a:avLst/>
          </a:prstGeom>
        </p:spPr>
      </p:pic>
    </p:spTree>
    <p:extLst>
      <p:ext uri="{BB962C8B-B14F-4D97-AF65-F5344CB8AC3E}">
        <p14:creationId xmlns:p14="http://schemas.microsoft.com/office/powerpoint/2010/main" val="1844231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回答例⑥</a:t>
            </a:r>
          </a:p>
        </p:txBody>
      </p:sp>
      <p:pic>
        <p:nvPicPr>
          <p:cNvPr id="2" name="図 1">
            <a:extLst>
              <a:ext uri="{FF2B5EF4-FFF2-40B4-BE49-F238E27FC236}">
                <a16:creationId xmlns:a16="http://schemas.microsoft.com/office/drawing/2014/main" id="{1705F1B2-9339-484D-C491-B2207F12A0DC}"/>
              </a:ext>
            </a:extLst>
          </p:cNvPr>
          <p:cNvPicPr>
            <a:picLocks noChangeAspect="1"/>
          </p:cNvPicPr>
          <p:nvPr/>
        </p:nvPicPr>
        <p:blipFill>
          <a:blip r:embed="rId2"/>
          <a:stretch>
            <a:fillRect/>
          </a:stretch>
        </p:blipFill>
        <p:spPr>
          <a:xfrm>
            <a:off x="2325252" y="1030224"/>
            <a:ext cx="6903794" cy="4797552"/>
          </a:xfrm>
          <a:prstGeom prst="rect">
            <a:avLst/>
          </a:prstGeom>
        </p:spPr>
      </p:pic>
      <p:sp>
        <p:nvSpPr>
          <p:cNvPr id="4" name="テキスト ボックス 3">
            <a:extLst>
              <a:ext uri="{FF2B5EF4-FFF2-40B4-BE49-F238E27FC236}">
                <a16:creationId xmlns:a16="http://schemas.microsoft.com/office/drawing/2014/main" id="{BADD9AAF-BB76-F575-6E38-43B633504868}"/>
              </a:ext>
            </a:extLst>
          </p:cNvPr>
          <p:cNvSpPr txBox="1"/>
          <p:nvPr/>
        </p:nvSpPr>
        <p:spPr>
          <a:xfrm>
            <a:off x="572931" y="5980822"/>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明るさブロックが明るさを感知するのと同時に動きブロックが振られると、タブレット</a:t>
            </a:r>
            <a:r>
              <a:rPr kumimoji="1" lang="en-US" altLang="ja-JP" sz="1200">
                <a:latin typeface="+mj-ea"/>
                <a:ea typeface="+mj-ea"/>
              </a:rPr>
              <a:t>/PC</a:t>
            </a:r>
            <a:r>
              <a:rPr kumimoji="1" lang="ja-JP" altLang="en-US" sz="1200">
                <a:latin typeface="+mj-ea"/>
                <a:ea typeface="+mj-ea"/>
              </a:rPr>
              <a:t>に内蔵されたカメラで写真を撮影します。</a:t>
            </a:r>
          </a:p>
        </p:txBody>
      </p:sp>
      <p:pic>
        <p:nvPicPr>
          <p:cNvPr id="6" name="図 5">
            <a:extLst>
              <a:ext uri="{FF2B5EF4-FFF2-40B4-BE49-F238E27FC236}">
                <a16:creationId xmlns:a16="http://schemas.microsoft.com/office/drawing/2014/main" id="{C16907AF-0857-2CB1-9A15-5AB4768B54EC}"/>
              </a:ext>
            </a:extLst>
          </p:cNvPr>
          <p:cNvPicPr>
            <a:picLocks noChangeAspect="1"/>
          </p:cNvPicPr>
          <p:nvPr/>
        </p:nvPicPr>
        <p:blipFill>
          <a:blip r:embed="rId3"/>
          <a:stretch>
            <a:fillRect/>
          </a:stretch>
        </p:blipFill>
        <p:spPr>
          <a:xfrm>
            <a:off x="634008" y="952887"/>
            <a:ext cx="1530553" cy="2625948"/>
          </a:xfrm>
          <a:prstGeom prst="rect">
            <a:avLst/>
          </a:prstGeom>
        </p:spPr>
      </p:pic>
    </p:spTree>
    <p:extLst>
      <p:ext uri="{BB962C8B-B14F-4D97-AF65-F5344CB8AC3E}">
        <p14:creationId xmlns:p14="http://schemas.microsoft.com/office/powerpoint/2010/main" val="1101837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回答例⑦</a:t>
            </a:r>
          </a:p>
        </p:txBody>
      </p:sp>
      <p:pic>
        <p:nvPicPr>
          <p:cNvPr id="2" name="図 1">
            <a:extLst>
              <a:ext uri="{FF2B5EF4-FFF2-40B4-BE49-F238E27FC236}">
                <a16:creationId xmlns:a16="http://schemas.microsoft.com/office/drawing/2014/main" id="{116A7B95-98C6-79DA-10B7-387AC48DF636}"/>
              </a:ext>
            </a:extLst>
          </p:cNvPr>
          <p:cNvPicPr>
            <a:picLocks noChangeAspect="1"/>
          </p:cNvPicPr>
          <p:nvPr/>
        </p:nvPicPr>
        <p:blipFill>
          <a:blip r:embed="rId2"/>
          <a:stretch>
            <a:fillRect/>
          </a:stretch>
        </p:blipFill>
        <p:spPr>
          <a:xfrm>
            <a:off x="2193484" y="977432"/>
            <a:ext cx="7200000" cy="5003390"/>
          </a:xfrm>
          <a:prstGeom prst="rect">
            <a:avLst/>
          </a:prstGeom>
        </p:spPr>
      </p:pic>
      <p:sp>
        <p:nvSpPr>
          <p:cNvPr id="7" name="テキスト ボックス 6">
            <a:extLst>
              <a:ext uri="{FF2B5EF4-FFF2-40B4-BE49-F238E27FC236}">
                <a16:creationId xmlns:a16="http://schemas.microsoft.com/office/drawing/2014/main" id="{E39E7D4F-A069-042E-3430-71884C10FC8D}"/>
              </a:ext>
            </a:extLst>
          </p:cNvPr>
          <p:cNvSpPr txBox="1"/>
          <p:nvPr/>
        </p:nvSpPr>
        <p:spPr>
          <a:xfrm>
            <a:off x="572931" y="5980822"/>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ボタンブロックと複数のスピーカーブロックとの間にスイッチブロックを入れることで、スピーカーの音をランダムに切り替える仕組みができます。</a:t>
            </a:r>
          </a:p>
        </p:txBody>
      </p:sp>
      <p:pic>
        <p:nvPicPr>
          <p:cNvPr id="5" name="図 4">
            <a:extLst>
              <a:ext uri="{FF2B5EF4-FFF2-40B4-BE49-F238E27FC236}">
                <a16:creationId xmlns:a16="http://schemas.microsoft.com/office/drawing/2014/main" id="{0143668A-E311-3C0D-5551-7003451D93D8}"/>
              </a:ext>
            </a:extLst>
          </p:cNvPr>
          <p:cNvPicPr>
            <a:picLocks noChangeAspect="1"/>
          </p:cNvPicPr>
          <p:nvPr/>
        </p:nvPicPr>
        <p:blipFill>
          <a:blip r:embed="rId3"/>
          <a:stretch>
            <a:fillRect/>
          </a:stretch>
        </p:blipFill>
        <p:spPr>
          <a:xfrm>
            <a:off x="526164" y="977432"/>
            <a:ext cx="1588419" cy="2744348"/>
          </a:xfrm>
          <a:prstGeom prst="rect">
            <a:avLst/>
          </a:prstGeom>
        </p:spPr>
      </p:pic>
    </p:spTree>
    <p:extLst>
      <p:ext uri="{BB962C8B-B14F-4D97-AF65-F5344CB8AC3E}">
        <p14:creationId xmlns:p14="http://schemas.microsoft.com/office/powerpoint/2010/main" val="1528618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線コネクタ 5">
            <a:extLst>
              <a:ext uri="{FF2B5EF4-FFF2-40B4-BE49-F238E27FC236}">
                <a16:creationId xmlns:a16="http://schemas.microsoft.com/office/drawing/2014/main" id="{6A264934-21D9-1005-EB82-A175ED7580F6}"/>
              </a:ext>
            </a:extLst>
          </p:cNvPr>
          <p:cNvCxnSpPr>
            <a:cxnSpLocks/>
          </p:cNvCxnSpPr>
          <p:nvPr/>
        </p:nvCxnSpPr>
        <p:spPr>
          <a:xfrm>
            <a:off x="873960" y="3978366"/>
            <a:ext cx="2916000" cy="0"/>
          </a:xfrm>
          <a:prstGeom prst="line">
            <a:avLst/>
          </a:prstGeom>
          <a:ln w="762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
        <p:nvSpPr>
          <p:cNvPr id="3" name="テキスト プレースホルダー 2">
            <a:extLst>
              <a:ext uri="{FF2B5EF4-FFF2-40B4-BE49-F238E27FC236}">
                <a16:creationId xmlns:a16="http://schemas.microsoft.com/office/drawing/2014/main" id="{A8D83BD9-8D70-D77C-0F06-D025FBD9806A}"/>
              </a:ext>
            </a:extLst>
          </p:cNvPr>
          <p:cNvSpPr>
            <a:spLocks noGrp="1"/>
          </p:cNvSpPr>
          <p:nvPr>
            <p:ph type="body" sz="quarter" idx="10"/>
          </p:nvPr>
        </p:nvSpPr>
        <p:spPr>
          <a:xfrm>
            <a:off x="2908212" y="241207"/>
            <a:ext cx="4089581" cy="444096"/>
          </a:xfrm>
        </p:spPr>
        <p:txBody>
          <a:bodyPr/>
          <a:lstStyle/>
          <a:p>
            <a:r>
              <a:rPr lang="ja-JP" altLang="en-US">
                <a:latin typeface="+mj-ea"/>
                <a:ea typeface="+mj-ea"/>
              </a:rPr>
              <a:t>このワークショップの狙い</a:t>
            </a:r>
          </a:p>
        </p:txBody>
      </p:sp>
      <p:sp>
        <p:nvSpPr>
          <p:cNvPr id="4" name="テキスト ボックス 3">
            <a:extLst>
              <a:ext uri="{FF2B5EF4-FFF2-40B4-BE49-F238E27FC236}">
                <a16:creationId xmlns:a16="http://schemas.microsoft.com/office/drawing/2014/main" id="{2061169B-8166-3CB9-01BC-0CAD21FC4639}"/>
              </a:ext>
            </a:extLst>
          </p:cNvPr>
          <p:cNvSpPr txBox="1"/>
          <p:nvPr/>
        </p:nvSpPr>
        <p:spPr>
          <a:xfrm>
            <a:off x="813000" y="2321491"/>
            <a:ext cx="8280000" cy="2684389"/>
          </a:xfrm>
          <a:prstGeom prst="rect">
            <a:avLst/>
          </a:prstGeom>
          <a:noFill/>
        </p:spPr>
        <p:txBody>
          <a:bodyPr wrap="square" rtlCol="0" anchor="ctr" anchorCtr="0">
            <a:spAutoFit/>
          </a:bodyPr>
          <a:lstStyle/>
          <a:p>
            <a:pPr algn="l">
              <a:lnSpc>
                <a:spcPct val="110000"/>
              </a:lnSpc>
            </a:pPr>
            <a:r>
              <a:rPr kumimoji="1" lang="ja-JP" altLang="en-US" sz="1400">
                <a:latin typeface="+mj-ea"/>
                <a:ea typeface="+mj-ea"/>
              </a:rPr>
              <a:t>このワークショップは、次世代</a:t>
            </a:r>
            <a:r>
              <a:rPr kumimoji="1" lang="en-US" altLang="ja-JP" sz="1400">
                <a:latin typeface="+mj-ea"/>
                <a:ea typeface="+mj-ea"/>
              </a:rPr>
              <a:t>DX</a:t>
            </a:r>
            <a:r>
              <a:rPr kumimoji="1" lang="ja-JP" altLang="en-US" sz="1400">
                <a:latin typeface="+mj-ea"/>
                <a:ea typeface="+mj-ea"/>
              </a:rPr>
              <a:t>人材の育成を目的に作成しました。</a:t>
            </a:r>
            <a:endParaRPr kumimoji="1" lang="en-US" altLang="ja-JP" sz="1400">
              <a:latin typeface="+mj-ea"/>
              <a:ea typeface="+mj-ea"/>
            </a:endParaRPr>
          </a:p>
          <a:p>
            <a:pPr algn="l">
              <a:lnSpc>
                <a:spcPct val="110000"/>
              </a:lnSpc>
            </a:pPr>
            <a:endParaRPr kumimoji="1" lang="en-US" altLang="ja-JP" sz="1400">
              <a:latin typeface="+mj-ea"/>
              <a:ea typeface="+mj-ea"/>
            </a:endParaRPr>
          </a:p>
          <a:p>
            <a:pPr algn="l">
              <a:lnSpc>
                <a:spcPct val="110000"/>
              </a:lnSpc>
            </a:pPr>
            <a:r>
              <a:rPr kumimoji="1" lang="ja-JP" altLang="en-US" sz="1400">
                <a:latin typeface="+mj-ea"/>
                <a:ea typeface="+mj-ea"/>
              </a:rPr>
              <a:t>ワークショップで使用する「</a:t>
            </a:r>
            <a:r>
              <a:rPr kumimoji="1" lang="en-US" altLang="ja-JP" sz="1400">
                <a:latin typeface="+mj-ea"/>
                <a:ea typeface="+mj-ea"/>
              </a:rPr>
              <a:t>MESH</a:t>
            </a:r>
            <a:r>
              <a:rPr kumimoji="1" lang="ja-JP" altLang="en-US" sz="1400">
                <a:latin typeface="+mj-ea"/>
                <a:ea typeface="+mj-ea"/>
              </a:rPr>
              <a:t>（メッシュ）」は、プログラミングの経験がない方でも直感的に使えるプログラミング・ツールです。</a:t>
            </a:r>
            <a:endParaRPr kumimoji="1" lang="en-US" altLang="ja-JP" sz="1400">
              <a:latin typeface="+mj-ea"/>
              <a:ea typeface="+mj-ea"/>
            </a:endParaRPr>
          </a:p>
          <a:p>
            <a:pPr algn="l">
              <a:lnSpc>
                <a:spcPct val="110000"/>
              </a:lnSpc>
            </a:pPr>
            <a:endParaRPr kumimoji="1" lang="en-US" altLang="ja-JP" sz="1400">
              <a:latin typeface="+mj-ea"/>
              <a:ea typeface="+mj-ea"/>
            </a:endParaRPr>
          </a:p>
          <a:p>
            <a:pPr algn="l">
              <a:lnSpc>
                <a:spcPct val="110000"/>
              </a:lnSpc>
            </a:pPr>
            <a:r>
              <a:rPr kumimoji="1" lang="en-US" altLang="ja-JP" sz="1400">
                <a:latin typeface="+mj-ea"/>
                <a:ea typeface="+mj-ea"/>
              </a:rPr>
              <a:t>MESH</a:t>
            </a:r>
            <a:r>
              <a:rPr kumimoji="1" lang="ja-JP" altLang="en-US" sz="1400">
                <a:latin typeface="+mj-ea"/>
                <a:ea typeface="+mj-ea"/>
              </a:rPr>
              <a:t>と身近なものを組み合わせて試行錯誤しながら色々なしくみを作る体験を通して、</a:t>
            </a:r>
            <a:r>
              <a:rPr kumimoji="1" lang="en-US" altLang="ja-JP" sz="1400">
                <a:latin typeface="+mj-ea"/>
                <a:ea typeface="+mj-ea"/>
              </a:rPr>
              <a:t/>
            </a:r>
            <a:br>
              <a:rPr kumimoji="1" lang="en-US" altLang="ja-JP" sz="1400">
                <a:latin typeface="+mj-ea"/>
                <a:ea typeface="+mj-ea"/>
              </a:rPr>
            </a:br>
            <a:r>
              <a:rPr kumimoji="1" lang="ja-JP" altLang="en-US" sz="1400">
                <a:latin typeface="+mj-ea"/>
                <a:ea typeface="+mj-ea"/>
              </a:rPr>
              <a:t>遊びながらプログラミングに親しむとともに、日常の様々な場面でプログラミング技術が使われ、</a:t>
            </a:r>
            <a:r>
              <a:rPr kumimoji="1" lang="en-US" altLang="ja-JP" sz="1400">
                <a:latin typeface="+mj-ea"/>
                <a:ea typeface="+mj-ea"/>
              </a:rPr>
              <a:t/>
            </a:r>
            <a:br>
              <a:rPr kumimoji="1" lang="en-US" altLang="ja-JP" sz="1400">
                <a:latin typeface="+mj-ea"/>
                <a:ea typeface="+mj-ea"/>
              </a:rPr>
            </a:br>
            <a:r>
              <a:rPr kumimoji="1" lang="ja-JP" altLang="en-US" sz="1400">
                <a:latin typeface="+mj-ea"/>
                <a:ea typeface="+mj-ea"/>
              </a:rPr>
              <a:t>私たちの生活の利便性や安全性、楽しさなどにつながっているという気づきを得ることができます。</a:t>
            </a:r>
            <a:endParaRPr kumimoji="1" lang="en-US" altLang="ja-JP" sz="1400">
              <a:latin typeface="+mj-ea"/>
              <a:ea typeface="+mj-ea"/>
            </a:endParaRPr>
          </a:p>
          <a:p>
            <a:pPr algn="l">
              <a:lnSpc>
                <a:spcPct val="110000"/>
              </a:lnSpc>
            </a:pPr>
            <a:endParaRPr kumimoji="1" lang="en-US" altLang="ja-JP" sz="1400">
              <a:latin typeface="+mj-ea"/>
              <a:ea typeface="+mj-ea"/>
            </a:endParaRPr>
          </a:p>
          <a:p>
            <a:pPr algn="l">
              <a:lnSpc>
                <a:spcPct val="110000"/>
              </a:lnSpc>
            </a:pPr>
            <a:r>
              <a:rPr kumimoji="1" lang="ja-JP" altLang="en-US" sz="1400">
                <a:latin typeface="+mj-ea"/>
                <a:ea typeface="+mj-ea"/>
              </a:rPr>
              <a:t>また、工作やゲームの要素も含まれているので、ふだんデジタル技術になじみが薄かったり、</a:t>
            </a:r>
            <a:r>
              <a:rPr kumimoji="1" lang="en-US" altLang="ja-JP" sz="1400">
                <a:latin typeface="+mj-ea"/>
                <a:ea typeface="+mj-ea"/>
              </a:rPr>
              <a:t/>
            </a:r>
            <a:br>
              <a:rPr kumimoji="1" lang="en-US" altLang="ja-JP" sz="1400">
                <a:latin typeface="+mj-ea"/>
                <a:ea typeface="+mj-ea"/>
              </a:rPr>
            </a:br>
            <a:r>
              <a:rPr kumimoji="1" lang="ja-JP" altLang="en-US" sz="1400">
                <a:latin typeface="+mj-ea"/>
                <a:ea typeface="+mj-ea"/>
              </a:rPr>
              <a:t>苦手意識のある子どもや先生方にも楽しく取り組んでいただけたら幸いです。</a:t>
            </a:r>
          </a:p>
        </p:txBody>
      </p:sp>
      <p:cxnSp>
        <p:nvCxnSpPr>
          <p:cNvPr id="7" name="直線コネクタ 6">
            <a:extLst>
              <a:ext uri="{FF2B5EF4-FFF2-40B4-BE49-F238E27FC236}">
                <a16:creationId xmlns:a16="http://schemas.microsoft.com/office/drawing/2014/main" id="{6D35BAE3-180D-116D-7A41-A86A212338EE}"/>
              </a:ext>
            </a:extLst>
          </p:cNvPr>
          <p:cNvCxnSpPr>
            <a:cxnSpLocks/>
          </p:cNvCxnSpPr>
          <p:nvPr/>
        </p:nvCxnSpPr>
        <p:spPr>
          <a:xfrm>
            <a:off x="4633160" y="3978366"/>
            <a:ext cx="3960000" cy="0"/>
          </a:xfrm>
          <a:prstGeom prst="line">
            <a:avLst/>
          </a:prstGeom>
          <a:ln w="76200">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2052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回答例⑧</a:t>
            </a:r>
          </a:p>
        </p:txBody>
      </p:sp>
      <p:pic>
        <p:nvPicPr>
          <p:cNvPr id="4" name="図 3">
            <a:extLst>
              <a:ext uri="{FF2B5EF4-FFF2-40B4-BE49-F238E27FC236}">
                <a16:creationId xmlns:a16="http://schemas.microsoft.com/office/drawing/2014/main" id="{DCEC3325-E748-151F-AF8A-A35D359E5074}"/>
              </a:ext>
            </a:extLst>
          </p:cNvPr>
          <p:cNvPicPr>
            <a:picLocks noChangeAspect="1"/>
          </p:cNvPicPr>
          <p:nvPr/>
        </p:nvPicPr>
        <p:blipFill>
          <a:blip r:embed="rId2"/>
          <a:stretch>
            <a:fillRect/>
          </a:stretch>
        </p:blipFill>
        <p:spPr>
          <a:xfrm>
            <a:off x="2177106" y="970339"/>
            <a:ext cx="7200000" cy="5003390"/>
          </a:xfrm>
          <a:prstGeom prst="rect">
            <a:avLst/>
          </a:prstGeom>
        </p:spPr>
      </p:pic>
      <p:sp>
        <p:nvSpPr>
          <p:cNvPr id="6" name="テキスト ボックス 5">
            <a:extLst>
              <a:ext uri="{FF2B5EF4-FFF2-40B4-BE49-F238E27FC236}">
                <a16:creationId xmlns:a16="http://schemas.microsoft.com/office/drawing/2014/main" id="{D94F97DB-44D4-DA37-CE74-C81B78035AC6}"/>
              </a:ext>
            </a:extLst>
          </p:cNvPr>
          <p:cNvSpPr txBox="1"/>
          <p:nvPr/>
        </p:nvSpPr>
        <p:spPr>
          <a:xfrm>
            <a:off x="572931" y="5980822"/>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入力の信号を受け取った後、一定時間待ってから次のブロックに信号を送る場合はタイマーブロックを使用します。</a:t>
            </a:r>
            <a:endParaRPr kumimoji="1" lang="en-US" altLang="ja-JP" sz="1200">
              <a:latin typeface="+mj-ea"/>
              <a:ea typeface="+mj-ea"/>
            </a:endParaRPr>
          </a:p>
          <a:p>
            <a:pPr algn="l">
              <a:lnSpc>
                <a:spcPct val="110000"/>
              </a:lnSpc>
            </a:pPr>
            <a:r>
              <a:rPr kumimoji="1" lang="ja-JP" altLang="en-US" sz="1200">
                <a:latin typeface="+mj-ea"/>
                <a:ea typeface="+mj-ea"/>
              </a:rPr>
              <a:t>　今回は、ボタンを</a:t>
            </a:r>
            <a:r>
              <a:rPr kumimoji="1" lang="en-US" altLang="ja-JP" sz="1200">
                <a:latin typeface="+mj-ea"/>
                <a:ea typeface="+mj-ea"/>
              </a:rPr>
              <a:t>1</a:t>
            </a:r>
            <a:r>
              <a:rPr kumimoji="1" lang="ja-JP" altLang="en-US" sz="1200">
                <a:latin typeface="+mj-ea"/>
                <a:ea typeface="+mj-ea"/>
              </a:rPr>
              <a:t>回押されたら（入力）、</a:t>
            </a:r>
            <a:r>
              <a:rPr kumimoji="1" lang="en-US" altLang="ja-JP" sz="1200">
                <a:latin typeface="+mj-ea"/>
                <a:ea typeface="+mj-ea"/>
              </a:rPr>
              <a:t>3</a:t>
            </a:r>
            <a:r>
              <a:rPr kumimoji="1" lang="ja-JP" altLang="en-US" sz="1200">
                <a:latin typeface="+mj-ea"/>
                <a:ea typeface="+mj-ea"/>
              </a:rPr>
              <a:t>秒待った後にスピーカーから花火の音が流れるよう設定しました。</a:t>
            </a:r>
          </a:p>
        </p:txBody>
      </p:sp>
      <p:pic>
        <p:nvPicPr>
          <p:cNvPr id="7" name="図 6">
            <a:extLst>
              <a:ext uri="{FF2B5EF4-FFF2-40B4-BE49-F238E27FC236}">
                <a16:creationId xmlns:a16="http://schemas.microsoft.com/office/drawing/2014/main" id="{5CD47495-4746-2A69-F966-98440865854C}"/>
              </a:ext>
            </a:extLst>
          </p:cNvPr>
          <p:cNvPicPr>
            <a:picLocks noChangeAspect="1"/>
          </p:cNvPicPr>
          <p:nvPr/>
        </p:nvPicPr>
        <p:blipFill>
          <a:blip r:embed="rId3"/>
          <a:stretch>
            <a:fillRect/>
          </a:stretch>
        </p:blipFill>
        <p:spPr>
          <a:xfrm>
            <a:off x="496459" y="970339"/>
            <a:ext cx="1592984" cy="2744348"/>
          </a:xfrm>
          <a:prstGeom prst="rect">
            <a:avLst/>
          </a:prstGeom>
        </p:spPr>
      </p:pic>
    </p:spTree>
    <p:extLst>
      <p:ext uri="{BB962C8B-B14F-4D97-AF65-F5344CB8AC3E}">
        <p14:creationId xmlns:p14="http://schemas.microsoft.com/office/powerpoint/2010/main" val="2181961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回答例⑨</a:t>
            </a:r>
          </a:p>
        </p:txBody>
      </p:sp>
      <p:pic>
        <p:nvPicPr>
          <p:cNvPr id="2" name="図 1">
            <a:extLst>
              <a:ext uri="{FF2B5EF4-FFF2-40B4-BE49-F238E27FC236}">
                <a16:creationId xmlns:a16="http://schemas.microsoft.com/office/drawing/2014/main" id="{F5BE92DE-400C-366E-1785-5368FD30D777}"/>
              </a:ext>
            </a:extLst>
          </p:cNvPr>
          <p:cNvPicPr>
            <a:picLocks noChangeAspect="1"/>
          </p:cNvPicPr>
          <p:nvPr/>
        </p:nvPicPr>
        <p:blipFill>
          <a:blip r:embed="rId2"/>
          <a:stretch>
            <a:fillRect/>
          </a:stretch>
        </p:blipFill>
        <p:spPr>
          <a:xfrm>
            <a:off x="2168453" y="964548"/>
            <a:ext cx="7200000" cy="5003390"/>
          </a:xfrm>
          <a:prstGeom prst="rect">
            <a:avLst/>
          </a:prstGeom>
        </p:spPr>
      </p:pic>
      <p:sp>
        <p:nvSpPr>
          <p:cNvPr id="4" name="テキスト ボックス 3">
            <a:extLst>
              <a:ext uri="{FF2B5EF4-FFF2-40B4-BE49-F238E27FC236}">
                <a16:creationId xmlns:a16="http://schemas.microsoft.com/office/drawing/2014/main" id="{E95306AC-4DFE-C4E6-2ED6-81EA22C97B47}"/>
              </a:ext>
            </a:extLst>
          </p:cNvPr>
          <p:cNvSpPr txBox="1"/>
          <p:nvPr/>
        </p:nvSpPr>
        <p:spPr>
          <a:xfrm>
            <a:off x="572931" y="5980822"/>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カウンターブロックを使用すると「〇回△△したら」というように、信号を受け取った回数を数えることができます。</a:t>
            </a:r>
            <a:endParaRPr kumimoji="1" lang="en-US" altLang="ja-JP" sz="1200">
              <a:latin typeface="+mj-ea"/>
              <a:ea typeface="+mj-ea"/>
            </a:endParaRPr>
          </a:p>
          <a:p>
            <a:pPr algn="l">
              <a:lnSpc>
                <a:spcPct val="110000"/>
              </a:lnSpc>
            </a:pPr>
            <a:r>
              <a:rPr kumimoji="1" lang="ja-JP" altLang="en-US" sz="1200">
                <a:latin typeface="+mj-ea"/>
                <a:ea typeface="+mj-ea"/>
              </a:rPr>
              <a:t>　今回は人感ブロックが感知できるような動作を</a:t>
            </a:r>
            <a:r>
              <a:rPr kumimoji="1" lang="en-US" altLang="ja-JP" sz="1200">
                <a:latin typeface="+mj-ea"/>
                <a:ea typeface="+mj-ea"/>
              </a:rPr>
              <a:t>5</a:t>
            </a:r>
            <a:r>
              <a:rPr kumimoji="1" lang="ja-JP" altLang="en-US" sz="1200">
                <a:latin typeface="+mj-ea"/>
                <a:ea typeface="+mj-ea"/>
              </a:rPr>
              <a:t>回行うことで、ベルの音が鳴る仕組みを作りました。</a:t>
            </a:r>
          </a:p>
        </p:txBody>
      </p:sp>
      <p:pic>
        <p:nvPicPr>
          <p:cNvPr id="6" name="図 5">
            <a:extLst>
              <a:ext uri="{FF2B5EF4-FFF2-40B4-BE49-F238E27FC236}">
                <a16:creationId xmlns:a16="http://schemas.microsoft.com/office/drawing/2014/main" id="{796A91F5-29F1-D876-8F25-1E19F4DFCA64}"/>
              </a:ext>
            </a:extLst>
          </p:cNvPr>
          <p:cNvPicPr>
            <a:picLocks noChangeAspect="1"/>
          </p:cNvPicPr>
          <p:nvPr/>
        </p:nvPicPr>
        <p:blipFill>
          <a:blip r:embed="rId3"/>
          <a:stretch>
            <a:fillRect/>
          </a:stretch>
        </p:blipFill>
        <p:spPr>
          <a:xfrm>
            <a:off x="477986" y="964548"/>
            <a:ext cx="1564937" cy="2709444"/>
          </a:xfrm>
          <a:prstGeom prst="rect">
            <a:avLst/>
          </a:prstGeom>
        </p:spPr>
      </p:pic>
    </p:spTree>
    <p:extLst>
      <p:ext uri="{BB962C8B-B14F-4D97-AF65-F5344CB8AC3E}">
        <p14:creationId xmlns:p14="http://schemas.microsoft.com/office/powerpoint/2010/main" val="7837681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1C83D15-81E0-BF0A-9173-DFFE09725AD5}"/>
              </a:ext>
            </a:extLst>
          </p:cNvPr>
          <p:cNvSpPr>
            <a:spLocks noGrp="1"/>
          </p:cNvSpPr>
          <p:nvPr>
            <p:ph type="body" sz="quarter" idx="10"/>
          </p:nvPr>
        </p:nvSpPr>
        <p:spPr>
          <a:xfrm>
            <a:off x="1923169" y="241207"/>
            <a:ext cx="6059672" cy="444096"/>
          </a:xfrm>
        </p:spPr>
        <p:txBody>
          <a:bodyPr/>
          <a:lstStyle/>
          <a:p>
            <a:r>
              <a:rPr lang="ja-JP" altLang="en-US">
                <a:latin typeface="+mj-ea"/>
                <a:ea typeface="+mj-ea"/>
              </a:rPr>
              <a:t>ミッション</a:t>
            </a:r>
            <a:r>
              <a:rPr lang="en-US" altLang="ja-JP">
                <a:latin typeface="+mj-ea"/>
                <a:ea typeface="+mj-ea"/>
              </a:rPr>
              <a:t>2</a:t>
            </a:r>
            <a:r>
              <a:rPr lang="ja-JP" altLang="en-US">
                <a:latin typeface="+mj-ea"/>
                <a:ea typeface="+mj-ea"/>
              </a:rPr>
              <a:t> ミッションカード 回答例⑩</a:t>
            </a:r>
          </a:p>
        </p:txBody>
      </p:sp>
      <p:pic>
        <p:nvPicPr>
          <p:cNvPr id="2" name="図 1">
            <a:extLst>
              <a:ext uri="{FF2B5EF4-FFF2-40B4-BE49-F238E27FC236}">
                <a16:creationId xmlns:a16="http://schemas.microsoft.com/office/drawing/2014/main" id="{C024193E-51C5-1207-7959-A4DCFD5C7DC3}"/>
              </a:ext>
            </a:extLst>
          </p:cNvPr>
          <p:cNvPicPr>
            <a:picLocks noChangeAspect="1"/>
          </p:cNvPicPr>
          <p:nvPr/>
        </p:nvPicPr>
        <p:blipFill>
          <a:blip r:embed="rId2"/>
          <a:stretch>
            <a:fillRect/>
          </a:stretch>
        </p:blipFill>
        <p:spPr>
          <a:xfrm>
            <a:off x="2167733" y="967002"/>
            <a:ext cx="7200000" cy="5003390"/>
          </a:xfrm>
          <a:prstGeom prst="rect">
            <a:avLst/>
          </a:prstGeom>
        </p:spPr>
      </p:pic>
      <p:sp>
        <p:nvSpPr>
          <p:cNvPr id="4" name="テキスト ボックス 3">
            <a:extLst>
              <a:ext uri="{FF2B5EF4-FFF2-40B4-BE49-F238E27FC236}">
                <a16:creationId xmlns:a16="http://schemas.microsoft.com/office/drawing/2014/main" id="{3811EBF5-5D79-0522-B919-947323C41DF8}"/>
              </a:ext>
            </a:extLst>
          </p:cNvPr>
          <p:cNvSpPr txBox="1"/>
          <p:nvPr/>
        </p:nvSpPr>
        <p:spPr>
          <a:xfrm>
            <a:off x="572931" y="5980822"/>
            <a:ext cx="8760138" cy="485902"/>
          </a:xfrm>
          <a:prstGeom prst="rect">
            <a:avLst/>
          </a:prstGeom>
          <a:noFill/>
        </p:spPr>
        <p:txBody>
          <a:bodyPr wrap="square" rtlCol="0">
            <a:spAutoFit/>
          </a:bodyPr>
          <a:lstStyle/>
          <a:p>
            <a:pPr marL="171450" indent="-171450" algn="l">
              <a:lnSpc>
                <a:spcPct val="110000"/>
              </a:lnSpc>
              <a:buFont typeface="Arial" panose="020B0604020202020204" pitchFamily="34" charset="0"/>
              <a:buChar char="•"/>
            </a:pPr>
            <a:r>
              <a:rPr kumimoji="1" lang="ja-JP" altLang="en-US" sz="1200">
                <a:latin typeface="+mj-ea"/>
                <a:ea typeface="+mj-ea"/>
              </a:rPr>
              <a:t>タイマーブロックを使用すると、一定時間待つ、指定した時刻に信号を送る、というような時間に関する設定が可能になります。今回は</a:t>
            </a:r>
            <a:r>
              <a:rPr kumimoji="1" lang="en-US" altLang="ja-JP" sz="1200">
                <a:latin typeface="+mj-ea"/>
                <a:ea typeface="+mj-ea"/>
              </a:rPr>
              <a:t>3</a:t>
            </a:r>
            <a:r>
              <a:rPr kumimoji="1" lang="ja-JP" altLang="en-US" sz="1200">
                <a:latin typeface="+mj-ea"/>
                <a:ea typeface="+mj-ea"/>
              </a:rPr>
              <a:t>秒間隔で</a:t>
            </a:r>
            <a:r>
              <a:rPr kumimoji="1" lang="en-US" altLang="ja-JP" sz="1200">
                <a:latin typeface="+mj-ea"/>
                <a:ea typeface="+mj-ea"/>
              </a:rPr>
              <a:t>LED</a:t>
            </a:r>
            <a:r>
              <a:rPr kumimoji="1" lang="ja-JP" altLang="en-US" sz="1200">
                <a:latin typeface="+mj-ea"/>
                <a:ea typeface="+mj-ea"/>
              </a:rPr>
              <a:t>が白色に点灯する仕組みを作りました。</a:t>
            </a:r>
          </a:p>
        </p:txBody>
      </p:sp>
      <p:pic>
        <p:nvPicPr>
          <p:cNvPr id="6" name="図 5">
            <a:extLst>
              <a:ext uri="{FF2B5EF4-FFF2-40B4-BE49-F238E27FC236}">
                <a16:creationId xmlns:a16="http://schemas.microsoft.com/office/drawing/2014/main" id="{CAB19941-F57B-1AEF-A7C1-62667832AF75}"/>
              </a:ext>
            </a:extLst>
          </p:cNvPr>
          <p:cNvPicPr>
            <a:picLocks noChangeAspect="1"/>
          </p:cNvPicPr>
          <p:nvPr/>
        </p:nvPicPr>
        <p:blipFill>
          <a:blip r:embed="rId3"/>
          <a:stretch>
            <a:fillRect/>
          </a:stretch>
        </p:blipFill>
        <p:spPr>
          <a:xfrm>
            <a:off x="487889" y="967003"/>
            <a:ext cx="1570692" cy="2709444"/>
          </a:xfrm>
          <a:prstGeom prst="rect">
            <a:avLst/>
          </a:prstGeom>
        </p:spPr>
      </p:pic>
    </p:spTree>
    <p:extLst>
      <p:ext uri="{BB962C8B-B14F-4D97-AF65-F5344CB8AC3E}">
        <p14:creationId xmlns:p14="http://schemas.microsoft.com/office/powerpoint/2010/main" val="22421596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B532A39-0464-ADCC-7F28-8D1F26D0C3C0}"/>
              </a:ext>
            </a:extLst>
          </p:cNvPr>
          <p:cNvSpPr txBox="1"/>
          <p:nvPr/>
        </p:nvSpPr>
        <p:spPr>
          <a:xfrm>
            <a:off x="3659243" y="3278959"/>
            <a:ext cx="2587515" cy="442429"/>
          </a:xfrm>
          <a:prstGeom prst="rect">
            <a:avLst/>
          </a:prstGeom>
          <a:noFill/>
        </p:spPr>
        <p:txBody>
          <a:bodyPr wrap="square" rtlCol="0">
            <a:spAutoFit/>
          </a:bodyPr>
          <a:lstStyle/>
          <a:p>
            <a:pPr algn="ctr"/>
            <a:r>
              <a:rPr kumimoji="1" lang="en-US" altLang="ja-JP" sz="2275">
                <a:latin typeface="+mj-ea"/>
                <a:ea typeface="+mj-ea"/>
              </a:rPr>
              <a:t>appendix</a:t>
            </a:r>
            <a:endParaRPr kumimoji="1" lang="ja-JP" altLang="en-US" sz="2275">
              <a:latin typeface="+mj-ea"/>
              <a:ea typeface="+mj-ea"/>
            </a:endParaRPr>
          </a:p>
        </p:txBody>
      </p:sp>
      <p:sp>
        <p:nvSpPr>
          <p:cNvPr id="2" name="テキスト プレースホルダー 1">
            <a:extLst>
              <a:ext uri="{FF2B5EF4-FFF2-40B4-BE49-F238E27FC236}">
                <a16:creationId xmlns:a16="http://schemas.microsoft.com/office/drawing/2014/main" id="{7065EB14-FAEE-2C07-A503-AD5A344A1586}"/>
              </a:ext>
            </a:extLst>
          </p:cNvPr>
          <p:cNvSpPr>
            <a:spLocks noGrp="1"/>
          </p:cNvSpPr>
          <p:nvPr>
            <p:ph type="body" sz="quarter" idx="10"/>
          </p:nvPr>
        </p:nvSpPr>
        <p:spPr>
          <a:xfrm>
            <a:off x="4860635" y="241207"/>
            <a:ext cx="184731" cy="444096"/>
          </a:xfrm>
        </p:spPr>
        <p:txBody>
          <a:bodyPr/>
          <a:lstStyle/>
          <a:p>
            <a:endParaRPr lang="ja-JP" altLang="en-US">
              <a:latin typeface="+mj-ea"/>
              <a:ea typeface="+mj-ea"/>
            </a:endParaRPr>
          </a:p>
        </p:txBody>
      </p:sp>
    </p:spTree>
    <p:extLst>
      <p:ext uri="{BB962C8B-B14F-4D97-AF65-F5344CB8AC3E}">
        <p14:creationId xmlns:p14="http://schemas.microsoft.com/office/powerpoint/2010/main" val="8147909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n-ea"/>
              </a:rPr>
              <a:t>MESH</a:t>
            </a:r>
            <a:r>
              <a:rPr kumimoji="1" lang="ja-JP" altLang="en-US">
                <a:latin typeface="+mn-ea"/>
              </a:rPr>
              <a:t>について</a:t>
            </a:r>
          </a:p>
        </p:txBody>
      </p:sp>
      <p:pic>
        <p:nvPicPr>
          <p:cNvPr id="5" name="図 4">
            <a:extLst>
              <a:ext uri="{FF2B5EF4-FFF2-40B4-BE49-F238E27FC236}">
                <a16:creationId xmlns:a16="http://schemas.microsoft.com/office/drawing/2014/main" id="{AF275122-8607-2F29-DFD7-8444460FE97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71291" y="922652"/>
            <a:ext cx="8539090" cy="5441428"/>
          </a:xfrm>
          <a:prstGeom prst="rect">
            <a:avLst/>
          </a:prstGeom>
        </p:spPr>
      </p:pic>
      <p:sp>
        <p:nvSpPr>
          <p:cNvPr id="6" name="テキスト ボックス 5">
            <a:extLst>
              <a:ext uri="{FF2B5EF4-FFF2-40B4-BE49-F238E27FC236}">
                <a16:creationId xmlns:a16="http://schemas.microsoft.com/office/drawing/2014/main" id="{EF219537-A798-85F6-9C21-49F4AFB570AE}"/>
              </a:ext>
            </a:extLst>
          </p:cNvPr>
          <p:cNvSpPr txBox="1"/>
          <p:nvPr/>
        </p:nvSpPr>
        <p:spPr>
          <a:xfrm>
            <a:off x="1743003" y="1526118"/>
            <a:ext cx="6607899" cy="400110"/>
          </a:xfrm>
          <a:prstGeom prst="rect">
            <a:avLst/>
          </a:prstGeom>
          <a:noFill/>
        </p:spPr>
        <p:txBody>
          <a:bodyPr wrap="none" rtlCol="0">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2000" b="1" i="0" u="none" strike="noStrike" kern="1200" cap="none" spc="0" normalizeH="0" baseline="0" noProof="0">
                <a:ln>
                  <a:noFill/>
                </a:ln>
                <a:solidFill>
                  <a:prstClr val="white"/>
                </a:solidFill>
                <a:effectLst/>
                <a:uLnTx/>
                <a:uFillTx/>
                <a:latin typeface="+mn-ea"/>
                <a:cs typeface="+mn-cs"/>
              </a:rPr>
              <a:t>MESH</a:t>
            </a:r>
            <a:r>
              <a:rPr kumimoji="0" lang="ja-JP" altLang="en-US" sz="2000" b="1" i="0" u="none" strike="noStrike" kern="1200" cap="none" spc="0" normalizeH="0" baseline="0" noProof="0">
                <a:ln>
                  <a:noFill/>
                </a:ln>
                <a:solidFill>
                  <a:prstClr val="white"/>
                </a:solidFill>
                <a:effectLst/>
                <a:uLnTx/>
                <a:uFillTx/>
                <a:latin typeface="+mn-ea"/>
                <a:cs typeface="+mn-cs"/>
              </a:rPr>
              <a:t>は、あったらいいなをカタチにできるツールです</a:t>
            </a:r>
            <a:endParaRPr kumimoji="1" lang="ja-JP" altLang="en-US" sz="2000" b="1" i="0" u="none" strike="noStrike" kern="1200" cap="none" spc="0" normalizeH="0" baseline="0" noProof="0">
              <a:ln>
                <a:noFill/>
              </a:ln>
              <a:solidFill>
                <a:prstClr val="white"/>
              </a:solidFill>
              <a:effectLst/>
              <a:uLnTx/>
              <a:uFillTx/>
              <a:latin typeface="+mn-ea"/>
              <a:cs typeface="+mn-cs"/>
            </a:endParaRPr>
          </a:p>
        </p:txBody>
      </p:sp>
      <p:sp>
        <p:nvSpPr>
          <p:cNvPr id="7" name="テキスト ボックス 6">
            <a:extLst>
              <a:ext uri="{FF2B5EF4-FFF2-40B4-BE49-F238E27FC236}">
                <a16:creationId xmlns:a16="http://schemas.microsoft.com/office/drawing/2014/main" id="{DF02B2C1-F4E2-FB60-773C-CF4674434436}"/>
              </a:ext>
            </a:extLst>
          </p:cNvPr>
          <p:cNvSpPr txBox="1"/>
          <p:nvPr/>
        </p:nvSpPr>
        <p:spPr>
          <a:xfrm>
            <a:off x="1313641" y="4206506"/>
            <a:ext cx="595035"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a:ln>
                  <a:noFill/>
                </a:ln>
                <a:solidFill>
                  <a:prstClr val="black"/>
                </a:solidFill>
                <a:effectLst/>
                <a:uLnTx/>
                <a:uFillTx/>
                <a:latin typeface="+mn-ea"/>
                <a:cs typeface="+mn-cs"/>
              </a:rPr>
              <a:t>ボタン</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8" name="テキスト ボックス 7">
            <a:extLst>
              <a:ext uri="{FF2B5EF4-FFF2-40B4-BE49-F238E27FC236}">
                <a16:creationId xmlns:a16="http://schemas.microsoft.com/office/drawing/2014/main" id="{4E8EC3BE-FE82-72EE-859E-84A2B2B80AE3}"/>
              </a:ext>
            </a:extLst>
          </p:cNvPr>
          <p:cNvSpPr txBox="1"/>
          <p:nvPr/>
        </p:nvSpPr>
        <p:spPr>
          <a:xfrm>
            <a:off x="2632076" y="3604213"/>
            <a:ext cx="595035"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動き</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9" name="テキスト ボックス 8">
            <a:extLst>
              <a:ext uri="{FF2B5EF4-FFF2-40B4-BE49-F238E27FC236}">
                <a16:creationId xmlns:a16="http://schemas.microsoft.com/office/drawing/2014/main" id="{83580753-BE1C-2A14-8ED3-22B97DC51BCE}"/>
              </a:ext>
            </a:extLst>
          </p:cNvPr>
          <p:cNvSpPr txBox="1"/>
          <p:nvPr/>
        </p:nvSpPr>
        <p:spPr>
          <a:xfrm>
            <a:off x="826927" y="4206506"/>
            <a:ext cx="595035"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en-US" altLang="ja-JP" sz="800" b="1" i="0" u="none" strike="noStrike" kern="1200" cap="none" spc="0" normalizeH="0" baseline="0" noProof="0">
                <a:ln>
                  <a:noFill/>
                </a:ln>
                <a:solidFill>
                  <a:prstClr val="black"/>
                </a:solidFill>
                <a:effectLst/>
                <a:uLnTx/>
                <a:uFillTx/>
                <a:latin typeface="+mn-ea"/>
                <a:cs typeface="+mn-cs"/>
              </a:rPr>
              <a:t>LED</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10" name="テキスト ボックス 9">
            <a:extLst>
              <a:ext uri="{FF2B5EF4-FFF2-40B4-BE49-F238E27FC236}">
                <a16:creationId xmlns:a16="http://schemas.microsoft.com/office/drawing/2014/main" id="{E3C2CB0D-2D69-451C-634E-C963B0007B9F}"/>
              </a:ext>
            </a:extLst>
          </p:cNvPr>
          <p:cNvSpPr txBox="1"/>
          <p:nvPr/>
        </p:nvSpPr>
        <p:spPr>
          <a:xfrm>
            <a:off x="1764074" y="4206506"/>
            <a:ext cx="638252" cy="338554"/>
          </a:xfrm>
          <a:prstGeom prst="rect">
            <a:avLst/>
          </a:prstGeom>
          <a:noFill/>
        </p:spPr>
        <p:txBody>
          <a:bodyPr wrap="squar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人感</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11" name="テキスト ボックス 10">
            <a:extLst>
              <a:ext uri="{FF2B5EF4-FFF2-40B4-BE49-F238E27FC236}">
                <a16:creationId xmlns:a16="http://schemas.microsoft.com/office/drawing/2014/main" id="{7D12D629-FBCF-2273-DC50-F75E57C2762A}"/>
              </a:ext>
            </a:extLst>
          </p:cNvPr>
          <p:cNvSpPr txBox="1"/>
          <p:nvPr/>
        </p:nvSpPr>
        <p:spPr>
          <a:xfrm>
            <a:off x="2741376" y="4206506"/>
            <a:ext cx="595035"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明るさ</a:t>
            </a:r>
            <a:endParaRPr kumimoji="0"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12" name="テキスト ボックス 11">
            <a:extLst>
              <a:ext uri="{FF2B5EF4-FFF2-40B4-BE49-F238E27FC236}">
                <a16:creationId xmlns:a16="http://schemas.microsoft.com/office/drawing/2014/main" id="{D0FF9230-AFD9-6E43-09AD-B2BC65380CFF}"/>
              </a:ext>
            </a:extLst>
          </p:cNvPr>
          <p:cNvSpPr txBox="1"/>
          <p:nvPr/>
        </p:nvSpPr>
        <p:spPr>
          <a:xfrm>
            <a:off x="3202329" y="4207262"/>
            <a:ext cx="697627"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温度・湿度</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
        <p:nvSpPr>
          <p:cNvPr id="13" name="テキスト ボックス 12">
            <a:extLst>
              <a:ext uri="{FF2B5EF4-FFF2-40B4-BE49-F238E27FC236}">
                <a16:creationId xmlns:a16="http://schemas.microsoft.com/office/drawing/2014/main" id="{45F97E0A-C3EE-8A95-7444-C65C7A2067CC}"/>
              </a:ext>
            </a:extLst>
          </p:cNvPr>
          <p:cNvSpPr txBox="1"/>
          <p:nvPr/>
        </p:nvSpPr>
        <p:spPr>
          <a:xfrm>
            <a:off x="3749636" y="4206506"/>
            <a:ext cx="595035" cy="338554"/>
          </a:xfrm>
          <a:prstGeom prst="rect">
            <a:avLst/>
          </a:prstGeom>
          <a:noFill/>
        </p:spPr>
        <p:txBody>
          <a:bodyPr wrap="none" rtlCol="0">
            <a:spAutoFit/>
          </a:bodyPr>
          <a:lstStyle/>
          <a:p>
            <a:pPr marL="0" marR="0" lvl="0" indent="0" algn="ctr" defTabSz="419938" rtl="0" eaLnBrk="1" fontAlgn="auto" latinLnBrk="0" hangingPunct="1">
              <a:lnSpc>
                <a:spcPct val="100000"/>
              </a:lnSpc>
              <a:spcBef>
                <a:spcPts val="0"/>
              </a:spcBef>
              <a:spcAft>
                <a:spcPts val="0"/>
              </a:spcAft>
              <a:buClrTx/>
              <a:buSzTx/>
              <a:buFontTx/>
              <a:buNone/>
              <a:tabLst/>
              <a:defRPr/>
            </a:pPr>
            <a:r>
              <a:rPr kumimoji="0" lang="en-US" altLang="ja-JP" sz="800" b="1" i="0" u="none" strike="noStrike" kern="1200" cap="none" spc="0" normalizeH="0" baseline="0" noProof="0">
                <a:ln>
                  <a:noFill/>
                </a:ln>
                <a:solidFill>
                  <a:prstClr val="black"/>
                </a:solidFill>
                <a:effectLst/>
                <a:uLnTx/>
                <a:uFillTx/>
                <a:latin typeface="+mn-ea"/>
                <a:cs typeface="+mn-cs"/>
              </a:rPr>
              <a:t>GPIO</a:t>
            </a:r>
            <a:endParaRPr kumimoji="1" lang="en-US" altLang="ja-JP" sz="800" b="1" i="0" u="none" strike="noStrike" kern="1200" cap="none" spc="0" normalizeH="0" baseline="0" noProof="0">
              <a:ln>
                <a:noFill/>
              </a:ln>
              <a:solidFill>
                <a:prstClr val="black"/>
              </a:solidFill>
              <a:effectLst/>
              <a:uLnTx/>
              <a:uFillTx/>
              <a:latin typeface="+mn-ea"/>
              <a:cs typeface="+mn-cs"/>
            </a:endParaRPr>
          </a:p>
          <a:p>
            <a:pPr marL="0" marR="0" lvl="0" indent="0" algn="ctr" defTabSz="419938" rtl="0" eaLnBrk="1" fontAlgn="auto" latinLnBrk="0" hangingPunct="1">
              <a:lnSpc>
                <a:spcPct val="100000"/>
              </a:lnSpc>
              <a:spcBef>
                <a:spcPts val="0"/>
              </a:spcBef>
              <a:spcAft>
                <a:spcPts val="0"/>
              </a:spcAft>
              <a:buClrTx/>
              <a:buSzTx/>
              <a:buFontTx/>
              <a:buNone/>
              <a:tabLst/>
              <a:defRPr/>
            </a:pPr>
            <a:r>
              <a:rPr kumimoji="0" lang="ja-JP" altLang="en-US" sz="800" b="1" i="0" u="none" strike="noStrike" kern="1200" cap="none" spc="0" normalizeH="0" baseline="0" noProof="0">
                <a:ln>
                  <a:noFill/>
                </a:ln>
                <a:solidFill>
                  <a:prstClr val="black"/>
                </a:solidFill>
                <a:effectLst/>
                <a:uLnTx/>
                <a:uFillTx/>
                <a:latin typeface="+mn-ea"/>
                <a:cs typeface="+mn-cs"/>
              </a:rPr>
              <a:t>ブロック</a:t>
            </a:r>
            <a:endParaRPr kumimoji="1" lang="ja-JP" altLang="en-US" sz="800" b="1" i="0" u="none" strike="noStrike" kern="1200" cap="none" spc="0" normalizeH="0" baseline="0" noProof="0">
              <a:ln>
                <a:noFill/>
              </a:ln>
              <a:solidFill>
                <a:prstClr val="black"/>
              </a:solidFill>
              <a:effectLst/>
              <a:uLnTx/>
              <a:uFillTx/>
              <a:latin typeface="+mn-ea"/>
              <a:cs typeface="+mn-cs"/>
            </a:endParaRPr>
          </a:p>
        </p:txBody>
      </p:sp>
    </p:spTree>
    <p:extLst>
      <p:ext uri="{BB962C8B-B14F-4D97-AF65-F5344CB8AC3E}">
        <p14:creationId xmlns:p14="http://schemas.microsoft.com/office/powerpoint/2010/main" val="9540191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j-ea"/>
                <a:ea typeface="+mj-ea"/>
              </a:rPr>
              <a:t>MESH</a:t>
            </a:r>
            <a:r>
              <a:rPr kumimoji="1" lang="ja-JP" altLang="en-US">
                <a:latin typeface="+mj-ea"/>
                <a:ea typeface="+mj-ea"/>
              </a:rPr>
              <a:t>について</a:t>
            </a:r>
          </a:p>
        </p:txBody>
      </p:sp>
      <p:pic>
        <p:nvPicPr>
          <p:cNvPr id="7" name="図 6">
            <a:extLst>
              <a:ext uri="{FF2B5EF4-FFF2-40B4-BE49-F238E27FC236}">
                <a16:creationId xmlns:a16="http://schemas.microsoft.com/office/drawing/2014/main" id="{C0AF9EAF-3567-74C2-0A22-BCB10F7936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876" t="21329" r="4351" b="70524"/>
          <a:stretch/>
        </p:blipFill>
        <p:spPr>
          <a:xfrm>
            <a:off x="651241" y="2542468"/>
            <a:ext cx="8603517" cy="3213799"/>
          </a:xfrm>
          <a:prstGeom prst="rect">
            <a:avLst/>
          </a:prstGeom>
        </p:spPr>
      </p:pic>
      <p:sp>
        <p:nvSpPr>
          <p:cNvPr id="5" name="テキスト ボックス 4">
            <a:extLst>
              <a:ext uri="{FF2B5EF4-FFF2-40B4-BE49-F238E27FC236}">
                <a16:creationId xmlns:a16="http://schemas.microsoft.com/office/drawing/2014/main" id="{498CDB47-1B64-B2E4-01C8-90ADB3D23ECF}"/>
              </a:ext>
            </a:extLst>
          </p:cNvPr>
          <p:cNvSpPr txBox="1"/>
          <p:nvPr/>
        </p:nvSpPr>
        <p:spPr>
          <a:xfrm>
            <a:off x="2458183" y="1380455"/>
            <a:ext cx="5232522" cy="1095300"/>
          </a:xfrm>
          <a:prstGeom prst="rect">
            <a:avLst/>
          </a:prstGeom>
          <a:noFill/>
        </p:spPr>
        <p:txBody>
          <a:bodyPr wrap="none" rtlCol="0">
            <a:spAutoFit/>
          </a:bodyPr>
          <a:lstStyle/>
          <a:p>
            <a:pPr marL="0" marR="0" lvl="0" indent="0" algn="ctr" defTabSz="419938" rtl="0" eaLnBrk="1" fontAlgn="auto" latinLnBrk="0" hangingPunct="1">
              <a:lnSpc>
                <a:spcPct val="110000"/>
              </a:lnSpc>
              <a:spcBef>
                <a:spcPts val="0"/>
              </a:spcBef>
              <a:spcAft>
                <a:spcPts val="0"/>
              </a:spcAft>
              <a:buClrTx/>
              <a:buSzTx/>
              <a:buFontTx/>
              <a:buNone/>
              <a:tabLst/>
              <a:defRPr/>
            </a:pPr>
            <a:r>
              <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2000" b="1" i="0" u="none" strike="noStrike" kern="1200" cap="none" spc="0" normalizeH="0" baseline="0" noProof="0">
                <a:ln>
                  <a:noFill/>
                </a:ln>
                <a:solidFill>
                  <a:prstClr val="black">
                    <a:lumMod val="75000"/>
                    <a:lumOff val="25000"/>
                  </a:prstClr>
                </a:solidFill>
                <a:effectLst/>
                <a:uLnTx/>
                <a:uFillTx/>
                <a:latin typeface="+mj-ea"/>
                <a:ea typeface="+mj-ea"/>
                <a:cs typeface="+mn-cs"/>
              </a:rPr>
              <a:t>ブロック</a:t>
            </a:r>
            <a:endPar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シンプルでコンパクトな全</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7</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種類のワイヤレスブロック。</a:t>
            </a:r>
            <a:endPar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それぞれが機能を持ち、無線で</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アプリとつながることができます。</a:t>
            </a:r>
          </a:p>
        </p:txBody>
      </p:sp>
      <p:sp>
        <p:nvSpPr>
          <p:cNvPr id="9" name="テキスト ボックス 8">
            <a:extLst>
              <a:ext uri="{FF2B5EF4-FFF2-40B4-BE49-F238E27FC236}">
                <a16:creationId xmlns:a16="http://schemas.microsoft.com/office/drawing/2014/main" id="{548A8F3F-ABAC-C8E6-4FD3-011A1BC7178D}"/>
              </a:ext>
            </a:extLst>
          </p:cNvPr>
          <p:cNvSpPr txBox="1"/>
          <p:nvPr/>
        </p:nvSpPr>
        <p:spPr>
          <a:xfrm>
            <a:off x="1097035" y="6023013"/>
            <a:ext cx="6129265" cy="276999"/>
          </a:xfrm>
          <a:prstGeom prst="rect">
            <a:avLst/>
          </a:prstGeom>
          <a:noFill/>
        </p:spPr>
        <p:txBody>
          <a:bodyPr wrap="square">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mj-ea"/>
                <a:ea typeface="+mj-ea"/>
                <a:cs typeface="+mn-cs"/>
              </a:rPr>
              <a:t>※MESH</a:t>
            </a:r>
            <a:r>
              <a:rPr kumimoji="0" lang="ja-JP" altLang="en-US" sz="1200" b="0" i="0" u="none" strike="noStrike" kern="1200" cap="none" spc="0" normalizeH="0" baseline="0" noProof="0">
                <a:ln>
                  <a:noFill/>
                </a:ln>
                <a:solidFill>
                  <a:prstClr val="black"/>
                </a:solidFill>
                <a:effectLst/>
                <a:uLnTx/>
                <a:uFillTx/>
                <a:latin typeface="+mj-ea"/>
                <a:ea typeface="+mj-ea"/>
                <a:cs typeface="+mn-cs"/>
              </a:rPr>
              <a:t>ブロックの種類と機能については</a:t>
            </a:r>
            <a:r>
              <a:rPr kumimoji="0" lang="ja-JP" altLang="en-US" sz="1200" b="0" i="0" u="none" strike="noStrike" kern="1200" cap="none" spc="0" normalizeH="0" baseline="0" noProof="0">
                <a:ln>
                  <a:noFill/>
                </a:ln>
                <a:solidFill>
                  <a:prstClr val="black"/>
                </a:solidFill>
                <a:effectLst/>
                <a:uLnTx/>
                <a:uFillTx/>
                <a:latin typeface="+mj-ea"/>
                <a:ea typeface="+mj-ea"/>
                <a:cs typeface="+mn-cs"/>
                <a:hlinkClick r:id="rId3"/>
              </a:rPr>
              <a:t>こちら</a:t>
            </a:r>
            <a:r>
              <a:rPr kumimoji="0" lang="ja-JP" altLang="en-US" sz="1200" b="0" i="0" u="none" strike="noStrike" kern="1200" cap="none" spc="0" normalizeH="0" baseline="0" noProof="0">
                <a:ln>
                  <a:noFill/>
                </a:ln>
                <a:solidFill>
                  <a:prstClr val="black"/>
                </a:solidFill>
                <a:effectLst/>
                <a:uLnTx/>
                <a:uFillTx/>
                <a:latin typeface="+mj-ea"/>
                <a:ea typeface="+mj-ea"/>
                <a:cs typeface="+mn-cs"/>
              </a:rPr>
              <a:t>をご覧ください</a:t>
            </a:r>
            <a:endParaRPr kumimoji="0" lang="en-US" altLang="ja-JP" sz="1200" b="0" i="0" u="none" strike="noStrike" kern="1200" cap="none" spc="0" normalizeH="0" baseline="0" noProof="0">
              <a:ln>
                <a:noFill/>
              </a:ln>
              <a:solidFill>
                <a:prstClr val="black"/>
              </a:solidFill>
              <a:effectLst/>
              <a:uLnTx/>
              <a:uFillTx/>
              <a:latin typeface="+mj-ea"/>
              <a:ea typeface="+mj-ea"/>
              <a:cs typeface="+mn-cs"/>
            </a:endParaRPr>
          </a:p>
        </p:txBody>
      </p:sp>
      <p:pic>
        <p:nvPicPr>
          <p:cNvPr id="3" name="図 2">
            <a:extLst>
              <a:ext uri="{FF2B5EF4-FFF2-40B4-BE49-F238E27FC236}">
                <a16:creationId xmlns:a16="http://schemas.microsoft.com/office/drawing/2014/main" id="{2185A5F0-056B-C484-40D1-00030AC44552}"/>
              </a:ext>
            </a:extLst>
          </p:cNvPr>
          <p:cNvPicPr>
            <a:picLocks noChangeAspect="1"/>
          </p:cNvPicPr>
          <p:nvPr/>
        </p:nvPicPr>
        <p:blipFill>
          <a:blip r:embed="rId4"/>
          <a:stretch>
            <a:fillRect/>
          </a:stretch>
        </p:blipFill>
        <p:spPr>
          <a:xfrm>
            <a:off x="7061543" y="5737992"/>
            <a:ext cx="726794" cy="720000"/>
          </a:xfrm>
          <a:prstGeom prst="rect">
            <a:avLst/>
          </a:prstGeom>
        </p:spPr>
      </p:pic>
    </p:spTree>
    <p:extLst>
      <p:ext uri="{BB962C8B-B14F-4D97-AF65-F5344CB8AC3E}">
        <p14:creationId xmlns:p14="http://schemas.microsoft.com/office/powerpoint/2010/main" val="24697902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j-ea"/>
                <a:ea typeface="+mj-ea"/>
              </a:rPr>
              <a:t>MESH</a:t>
            </a:r>
            <a:r>
              <a:rPr kumimoji="1" lang="ja-JP" altLang="en-US">
                <a:latin typeface="+mj-ea"/>
                <a:ea typeface="+mj-ea"/>
              </a:rPr>
              <a:t>について</a:t>
            </a:r>
          </a:p>
        </p:txBody>
      </p:sp>
      <p:sp>
        <p:nvSpPr>
          <p:cNvPr id="5" name="テキスト ボックス 4">
            <a:extLst>
              <a:ext uri="{FF2B5EF4-FFF2-40B4-BE49-F238E27FC236}">
                <a16:creationId xmlns:a16="http://schemas.microsoft.com/office/drawing/2014/main" id="{498CDB47-1B64-B2E4-01C8-90ADB3D23ECF}"/>
              </a:ext>
            </a:extLst>
          </p:cNvPr>
          <p:cNvSpPr txBox="1"/>
          <p:nvPr/>
        </p:nvSpPr>
        <p:spPr>
          <a:xfrm>
            <a:off x="1854651" y="1329655"/>
            <a:ext cx="6439583" cy="1095300"/>
          </a:xfrm>
          <a:prstGeom prst="rect">
            <a:avLst/>
          </a:prstGeom>
          <a:noFill/>
        </p:spPr>
        <p:txBody>
          <a:bodyPr wrap="none" rtlCol="0">
            <a:spAutoFit/>
          </a:bodyPr>
          <a:lstStyle/>
          <a:p>
            <a:pPr marL="0" marR="0" lvl="0" indent="0" algn="ctr" defTabSz="419938" rtl="0" eaLnBrk="1" fontAlgn="auto" latinLnBrk="0" hangingPunct="1">
              <a:lnSpc>
                <a:spcPct val="110000"/>
              </a:lnSpc>
              <a:spcBef>
                <a:spcPts val="0"/>
              </a:spcBef>
              <a:spcAft>
                <a:spcPts val="0"/>
              </a:spcAft>
              <a:buClrTx/>
              <a:buSzTx/>
              <a:buFontTx/>
              <a:buNone/>
              <a:tabLst/>
              <a:defRPr/>
            </a:pPr>
            <a:r>
              <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2000" b="1" i="0" u="none" strike="noStrike" kern="1200" cap="none" spc="0" normalizeH="0" baseline="0" noProof="0">
                <a:ln>
                  <a:noFill/>
                </a:ln>
                <a:solidFill>
                  <a:prstClr val="black">
                    <a:lumMod val="75000"/>
                    <a:lumOff val="25000"/>
                  </a:prstClr>
                </a:solidFill>
                <a:effectLst/>
                <a:uLnTx/>
                <a:uFillTx/>
                <a:latin typeface="+mj-ea"/>
                <a:ea typeface="+mj-ea"/>
                <a:cs typeface="+mn-cs"/>
              </a:rPr>
              <a:t>アプリ</a:t>
            </a:r>
            <a:endPar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ブロックと連携して、さまざまなことを実現可能にするアプリです。</a:t>
            </a:r>
            <a:endPar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ドラッグ</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&amp;</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ドロップのタッチ操作で、誰でも手軽にプログラミングを行うことができます。</a:t>
            </a:r>
            <a:endPar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endParaRPr>
          </a:p>
        </p:txBody>
      </p:sp>
      <p:pic>
        <p:nvPicPr>
          <p:cNvPr id="9" name="図 8" descr="パソコンの画面&#10;&#10;自動的に生成された説明">
            <a:extLst>
              <a:ext uri="{FF2B5EF4-FFF2-40B4-BE49-F238E27FC236}">
                <a16:creationId xmlns:a16="http://schemas.microsoft.com/office/drawing/2014/main" id="{52D93BBF-7254-D5E7-03CD-B0092BC830A1}"/>
              </a:ext>
            </a:extLst>
          </p:cNvPr>
          <p:cNvPicPr>
            <a:picLocks noChangeAspect="1"/>
          </p:cNvPicPr>
          <p:nvPr/>
        </p:nvPicPr>
        <p:blipFill>
          <a:blip r:embed="rId2"/>
          <a:stretch>
            <a:fillRect/>
          </a:stretch>
        </p:blipFill>
        <p:spPr>
          <a:xfrm>
            <a:off x="7758892" y="3107159"/>
            <a:ext cx="1153094" cy="2252241"/>
          </a:xfrm>
          <a:prstGeom prst="rect">
            <a:avLst/>
          </a:prstGeom>
        </p:spPr>
      </p:pic>
      <p:pic>
        <p:nvPicPr>
          <p:cNvPr id="11" name="図 10" descr="ダイアグラム が含まれている画像&#10;&#10;自動的に生成された説明">
            <a:extLst>
              <a:ext uri="{FF2B5EF4-FFF2-40B4-BE49-F238E27FC236}">
                <a16:creationId xmlns:a16="http://schemas.microsoft.com/office/drawing/2014/main" id="{CD765146-0150-EDC8-3B61-02005466217D}"/>
              </a:ext>
            </a:extLst>
          </p:cNvPr>
          <p:cNvPicPr>
            <a:picLocks noChangeAspect="1"/>
          </p:cNvPicPr>
          <p:nvPr/>
        </p:nvPicPr>
        <p:blipFill>
          <a:blip r:embed="rId3"/>
          <a:stretch>
            <a:fillRect/>
          </a:stretch>
        </p:blipFill>
        <p:spPr>
          <a:xfrm>
            <a:off x="3009472" y="2821868"/>
            <a:ext cx="3887054" cy="2804232"/>
          </a:xfrm>
          <a:prstGeom prst="rect">
            <a:avLst/>
          </a:prstGeom>
        </p:spPr>
      </p:pic>
      <p:pic>
        <p:nvPicPr>
          <p:cNvPr id="13" name="図 12" descr="時計 が含まれている画像&#10;&#10;自動的に生成された説明">
            <a:extLst>
              <a:ext uri="{FF2B5EF4-FFF2-40B4-BE49-F238E27FC236}">
                <a16:creationId xmlns:a16="http://schemas.microsoft.com/office/drawing/2014/main" id="{58483FBC-7D8C-08DE-062E-E3C450E7754C}"/>
              </a:ext>
            </a:extLst>
          </p:cNvPr>
          <p:cNvPicPr>
            <a:picLocks noChangeAspect="1"/>
          </p:cNvPicPr>
          <p:nvPr/>
        </p:nvPicPr>
        <p:blipFill>
          <a:blip r:embed="rId4"/>
          <a:stretch>
            <a:fillRect/>
          </a:stretch>
        </p:blipFill>
        <p:spPr>
          <a:xfrm>
            <a:off x="994014" y="3695452"/>
            <a:ext cx="1041648" cy="1041648"/>
          </a:xfrm>
          <a:prstGeom prst="rect">
            <a:avLst/>
          </a:prstGeom>
        </p:spPr>
      </p:pic>
      <p:sp>
        <p:nvSpPr>
          <p:cNvPr id="15" name="テキスト ボックス 14">
            <a:extLst>
              <a:ext uri="{FF2B5EF4-FFF2-40B4-BE49-F238E27FC236}">
                <a16:creationId xmlns:a16="http://schemas.microsoft.com/office/drawing/2014/main" id="{1C1A65FD-F0B7-F138-0621-12F9C14E6C7E}"/>
              </a:ext>
            </a:extLst>
          </p:cNvPr>
          <p:cNvSpPr txBox="1"/>
          <p:nvPr/>
        </p:nvSpPr>
        <p:spPr>
          <a:xfrm>
            <a:off x="1097035" y="6023013"/>
            <a:ext cx="6129265" cy="276999"/>
          </a:xfrm>
          <a:prstGeom prst="rect">
            <a:avLst/>
          </a:prstGeom>
          <a:noFill/>
        </p:spPr>
        <p:txBody>
          <a:bodyPr wrap="square">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mj-ea"/>
                <a:ea typeface="+mj-ea"/>
                <a:cs typeface="+mn-cs"/>
              </a:rPr>
              <a:t>※MESH</a:t>
            </a:r>
            <a:r>
              <a:rPr kumimoji="0" lang="ja-JP" altLang="en-US" sz="1200" b="0" i="0" u="none" strike="noStrike" kern="1200" cap="none" spc="0" normalizeH="0" baseline="0" noProof="0">
                <a:ln>
                  <a:noFill/>
                </a:ln>
                <a:solidFill>
                  <a:prstClr val="black"/>
                </a:solidFill>
                <a:effectLst/>
                <a:uLnTx/>
                <a:uFillTx/>
                <a:latin typeface="+mj-ea"/>
                <a:ea typeface="+mj-ea"/>
                <a:cs typeface="+mn-cs"/>
              </a:rPr>
              <a:t>アプリの対応</a:t>
            </a:r>
            <a:r>
              <a:rPr kumimoji="0" lang="en-US" altLang="ja-JP" sz="1200" b="0" i="0" u="none" strike="noStrike" kern="1200" cap="none" spc="0" normalizeH="0" baseline="0" noProof="0">
                <a:ln>
                  <a:noFill/>
                </a:ln>
                <a:solidFill>
                  <a:prstClr val="black"/>
                </a:solidFill>
                <a:effectLst/>
                <a:uLnTx/>
                <a:uFillTx/>
                <a:latin typeface="+mj-ea"/>
                <a:ea typeface="+mj-ea"/>
                <a:cs typeface="+mn-cs"/>
              </a:rPr>
              <a:t>OS</a:t>
            </a:r>
            <a:r>
              <a:rPr kumimoji="0" lang="ja-JP" altLang="en-US" sz="1200" b="0" i="0" u="none" strike="noStrike" kern="1200" cap="none" spc="0" normalizeH="0" baseline="0" noProof="0">
                <a:ln>
                  <a:noFill/>
                </a:ln>
                <a:solidFill>
                  <a:prstClr val="black"/>
                </a:solidFill>
                <a:effectLst/>
                <a:uLnTx/>
                <a:uFillTx/>
                <a:latin typeface="+mj-ea"/>
                <a:ea typeface="+mj-ea"/>
                <a:cs typeface="+mn-cs"/>
              </a:rPr>
              <a:t>／バージョンに関する最新情報は</a:t>
            </a:r>
            <a:r>
              <a:rPr kumimoji="0" lang="ja-JP" altLang="en-US" sz="1200" b="0" i="0" u="none" strike="noStrike" kern="1200" cap="none" spc="0" normalizeH="0" baseline="0" noProof="0">
                <a:ln>
                  <a:noFill/>
                </a:ln>
                <a:solidFill>
                  <a:prstClr val="black"/>
                </a:solidFill>
                <a:effectLst/>
                <a:uLnTx/>
                <a:uFillTx/>
                <a:latin typeface="+mj-ea"/>
                <a:ea typeface="+mj-ea"/>
                <a:cs typeface="+mn-cs"/>
                <a:hlinkClick r:id="rId5"/>
              </a:rPr>
              <a:t>こちら</a:t>
            </a:r>
            <a:r>
              <a:rPr kumimoji="0" lang="ja-JP" altLang="en-US" sz="1200" b="0" i="0" u="none" strike="noStrike" kern="1200" cap="none" spc="0" normalizeH="0" baseline="0" noProof="0">
                <a:ln>
                  <a:noFill/>
                </a:ln>
                <a:solidFill>
                  <a:prstClr val="black"/>
                </a:solidFill>
                <a:effectLst/>
                <a:uLnTx/>
                <a:uFillTx/>
                <a:latin typeface="+mj-ea"/>
                <a:ea typeface="+mj-ea"/>
                <a:cs typeface="+mn-cs"/>
              </a:rPr>
              <a:t>をご覧ください</a:t>
            </a:r>
            <a:endParaRPr kumimoji="0" lang="en-US" altLang="ja-JP" sz="1200" b="0" i="0" u="none" strike="noStrike" kern="1200" cap="none" spc="0" normalizeH="0" baseline="0" noProof="0">
              <a:ln>
                <a:noFill/>
              </a:ln>
              <a:solidFill>
                <a:prstClr val="black"/>
              </a:solidFill>
              <a:effectLst/>
              <a:uLnTx/>
              <a:uFillTx/>
              <a:latin typeface="+mj-ea"/>
              <a:ea typeface="+mj-ea"/>
              <a:cs typeface="+mn-cs"/>
            </a:endParaRPr>
          </a:p>
        </p:txBody>
      </p:sp>
      <p:pic>
        <p:nvPicPr>
          <p:cNvPr id="16" name="図 15">
            <a:extLst>
              <a:ext uri="{FF2B5EF4-FFF2-40B4-BE49-F238E27FC236}">
                <a16:creationId xmlns:a16="http://schemas.microsoft.com/office/drawing/2014/main" id="{A1341A22-3CAC-0384-B0FD-67BE2FD23D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70064" y="5738211"/>
            <a:ext cx="717188" cy="720000"/>
          </a:xfrm>
          <a:prstGeom prst="rect">
            <a:avLst/>
          </a:prstGeom>
        </p:spPr>
      </p:pic>
    </p:spTree>
    <p:extLst>
      <p:ext uri="{BB962C8B-B14F-4D97-AF65-F5344CB8AC3E}">
        <p14:creationId xmlns:p14="http://schemas.microsoft.com/office/powerpoint/2010/main" val="102029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j-ea"/>
                <a:ea typeface="+mj-ea"/>
              </a:rPr>
              <a:t>MESH</a:t>
            </a:r>
            <a:r>
              <a:rPr kumimoji="1" lang="ja-JP" altLang="en-US">
                <a:latin typeface="+mj-ea"/>
                <a:ea typeface="+mj-ea"/>
              </a:rPr>
              <a:t>について</a:t>
            </a:r>
          </a:p>
        </p:txBody>
      </p:sp>
      <p:sp>
        <p:nvSpPr>
          <p:cNvPr id="5" name="テキスト ボックス 4">
            <a:extLst>
              <a:ext uri="{FF2B5EF4-FFF2-40B4-BE49-F238E27FC236}">
                <a16:creationId xmlns:a16="http://schemas.microsoft.com/office/drawing/2014/main" id="{498CDB47-1B64-B2E4-01C8-90ADB3D23ECF}"/>
              </a:ext>
            </a:extLst>
          </p:cNvPr>
          <p:cNvSpPr txBox="1"/>
          <p:nvPr/>
        </p:nvSpPr>
        <p:spPr>
          <a:xfrm>
            <a:off x="1424245" y="1329655"/>
            <a:ext cx="7300396" cy="1095300"/>
          </a:xfrm>
          <a:prstGeom prst="rect">
            <a:avLst/>
          </a:prstGeom>
          <a:noFill/>
        </p:spPr>
        <p:txBody>
          <a:bodyPr wrap="none" rtlCol="0">
            <a:spAutoFit/>
          </a:bodyPr>
          <a:lstStyle/>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black">
                    <a:lumMod val="75000"/>
                    <a:lumOff val="25000"/>
                  </a:prstClr>
                </a:solidFill>
                <a:effectLst/>
                <a:uLnTx/>
                <a:uFillTx/>
                <a:latin typeface="+mj-ea"/>
                <a:ea typeface="+mj-ea"/>
                <a:cs typeface="+mn-cs"/>
              </a:rPr>
              <a:t>ソフトウェアブロック</a:t>
            </a:r>
            <a:endPar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タブレット・スマートフォンのカメラやマイクなど、</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アプリが起動しているデバイスの機能を</a:t>
            </a: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アプリ上で使用するためのソフトウェアブロックです。</a:t>
            </a:r>
          </a:p>
        </p:txBody>
      </p:sp>
      <p:sp>
        <p:nvSpPr>
          <p:cNvPr id="15" name="テキスト ボックス 14">
            <a:extLst>
              <a:ext uri="{FF2B5EF4-FFF2-40B4-BE49-F238E27FC236}">
                <a16:creationId xmlns:a16="http://schemas.microsoft.com/office/drawing/2014/main" id="{1C1A65FD-F0B7-F138-0621-12F9C14E6C7E}"/>
              </a:ext>
            </a:extLst>
          </p:cNvPr>
          <p:cNvSpPr txBox="1"/>
          <p:nvPr/>
        </p:nvSpPr>
        <p:spPr>
          <a:xfrm>
            <a:off x="1097035" y="6023013"/>
            <a:ext cx="6129265" cy="276999"/>
          </a:xfrm>
          <a:prstGeom prst="rect">
            <a:avLst/>
          </a:prstGeom>
          <a:noFill/>
        </p:spPr>
        <p:txBody>
          <a:bodyPr wrap="square">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mj-ea"/>
                <a:ea typeface="+mj-ea"/>
                <a:cs typeface="+mn-cs"/>
              </a:rPr>
              <a:t>※</a:t>
            </a:r>
            <a:r>
              <a:rPr kumimoji="0" lang="ja-JP" altLang="en-US" sz="1200" b="0" i="0" u="none" strike="noStrike" kern="1200" cap="none" spc="0" normalizeH="0" baseline="0" noProof="0">
                <a:ln>
                  <a:noFill/>
                </a:ln>
                <a:solidFill>
                  <a:prstClr val="black"/>
                </a:solidFill>
                <a:effectLst/>
                <a:uLnTx/>
                <a:uFillTx/>
                <a:latin typeface="+mj-ea"/>
                <a:ea typeface="+mj-ea"/>
                <a:cs typeface="+mn-cs"/>
              </a:rPr>
              <a:t>ソフトウェアブロックの種類と機能については</a:t>
            </a:r>
            <a:r>
              <a:rPr kumimoji="0" lang="ja-JP" altLang="en-US" sz="1200" b="0" i="0" u="none" strike="noStrike" kern="1200" cap="none" spc="0" normalizeH="0" baseline="0" noProof="0">
                <a:ln>
                  <a:noFill/>
                </a:ln>
                <a:solidFill>
                  <a:prstClr val="black"/>
                </a:solidFill>
                <a:effectLst/>
                <a:uLnTx/>
                <a:uFillTx/>
                <a:latin typeface="+mj-ea"/>
                <a:ea typeface="+mj-ea"/>
                <a:cs typeface="+mn-cs"/>
                <a:hlinkClick r:id="rId2"/>
              </a:rPr>
              <a:t>こちら</a:t>
            </a:r>
            <a:r>
              <a:rPr kumimoji="0" lang="ja-JP" altLang="en-US" sz="1200" b="0" i="0" u="none" strike="noStrike" kern="1200" cap="none" spc="0" normalizeH="0" baseline="0" noProof="0">
                <a:ln>
                  <a:noFill/>
                </a:ln>
                <a:solidFill>
                  <a:prstClr val="black"/>
                </a:solidFill>
                <a:effectLst/>
                <a:uLnTx/>
                <a:uFillTx/>
                <a:latin typeface="+mj-ea"/>
                <a:ea typeface="+mj-ea"/>
                <a:cs typeface="+mn-cs"/>
              </a:rPr>
              <a:t>をご覧ください</a:t>
            </a:r>
            <a:endParaRPr kumimoji="0" lang="en-US" altLang="ja-JP" sz="1200" b="0" i="0" u="none" strike="noStrike" kern="1200" cap="none" spc="0" normalizeH="0" baseline="0" noProof="0">
              <a:ln>
                <a:noFill/>
              </a:ln>
              <a:solidFill>
                <a:prstClr val="black"/>
              </a:solidFill>
              <a:effectLst/>
              <a:uLnTx/>
              <a:uFillTx/>
              <a:latin typeface="+mj-ea"/>
              <a:ea typeface="+mj-ea"/>
              <a:cs typeface="+mn-cs"/>
            </a:endParaRPr>
          </a:p>
        </p:txBody>
      </p:sp>
      <p:pic>
        <p:nvPicPr>
          <p:cNvPr id="6" name="図 5" descr="カレンダー&#10;&#10;自動的に生成された説明">
            <a:extLst>
              <a:ext uri="{FF2B5EF4-FFF2-40B4-BE49-F238E27FC236}">
                <a16:creationId xmlns:a16="http://schemas.microsoft.com/office/drawing/2014/main" id="{923C0F33-7858-31DF-1D0D-DE68C7C0BFC9}"/>
              </a:ext>
            </a:extLst>
          </p:cNvPr>
          <p:cNvPicPr>
            <a:picLocks noChangeAspect="1"/>
          </p:cNvPicPr>
          <p:nvPr/>
        </p:nvPicPr>
        <p:blipFill>
          <a:blip r:embed="rId3"/>
          <a:stretch>
            <a:fillRect/>
          </a:stretch>
        </p:blipFill>
        <p:spPr>
          <a:xfrm>
            <a:off x="2648360" y="2706815"/>
            <a:ext cx="4609280" cy="2749536"/>
          </a:xfrm>
          <a:prstGeom prst="rect">
            <a:avLst/>
          </a:prstGeom>
        </p:spPr>
      </p:pic>
      <p:pic>
        <p:nvPicPr>
          <p:cNvPr id="3" name="図 2">
            <a:extLst>
              <a:ext uri="{FF2B5EF4-FFF2-40B4-BE49-F238E27FC236}">
                <a16:creationId xmlns:a16="http://schemas.microsoft.com/office/drawing/2014/main" id="{AEF49C93-F794-BACA-2F8A-E5152032A7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059" y="5748921"/>
            <a:ext cx="720000"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5778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j-ea"/>
                <a:ea typeface="+mj-ea"/>
              </a:rPr>
              <a:t>MESH</a:t>
            </a:r>
            <a:r>
              <a:rPr kumimoji="1" lang="ja-JP" altLang="en-US">
                <a:latin typeface="+mj-ea"/>
                <a:ea typeface="+mj-ea"/>
              </a:rPr>
              <a:t>について</a:t>
            </a:r>
          </a:p>
        </p:txBody>
      </p:sp>
      <p:sp>
        <p:nvSpPr>
          <p:cNvPr id="5" name="テキスト ボックス 4">
            <a:extLst>
              <a:ext uri="{FF2B5EF4-FFF2-40B4-BE49-F238E27FC236}">
                <a16:creationId xmlns:a16="http://schemas.microsoft.com/office/drawing/2014/main" id="{498CDB47-1B64-B2E4-01C8-90ADB3D23ECF}"/>
              </a:ext>
            </a:extLst>
          </p:cNvPr>
          <p:cNvSpPr txBox="1"/>
          <p:nvPr/>
        </p:nvSpPr>
        <p:spPr>
          <a:xfrm>
            <a:off x="1488368" y="1329655"/>
            <a:ext cx="7172156" cy="892167"/>
          </a:xfrm>
          <a:prstGeom prst="rect">
            <a:avLst/>
          </a:prstGeom>
          <a:noFill/>
        </p:spPr>
        <p:txBody>
          <a:bodyPr wrap="none" rtlCol="0">
            <a:spAutoFit/>
          </a:bodyPr>
          <a:lstStyle/>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black">
                    <a:lumMod val="75000"/>
                    <a:lumOff val="25000"/>
                  </a:prstClr>
                </a:solidFill>
                <a:effectLst/>
                <a:uLnTx/>
                <a:uFillTx/>
                <a:latin typeface="+mj-ea"/>
                <a:ea typeface="+mj-ea"/>
                <a:cs typeface="+mn-cs"/>
              </a:rPr>
              <a:t>ペアリングの仕方</a:t>
            </a:r>
            <a:endPar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初めて</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ブロックを使うときは、</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アプリ上で</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ブロックを追加（接続）してください。</a:t>
            </a:r>
          </a:p>
        </p:txBody>
      </p:sp>
      <p:sp>
        <p:nvSpPr>
          <p:cNvPr id="15" name="テキスト ボックス 14">
            <a:extLst>
              <a:ext uri="{FF2B5EF4-FFF2-40B4-BE49-F238E27FC236}">
                <a16:creationId xmlns:a16="http://schemas.microsoft.com/office/drawing/2014/main" id="{1C1A65FD-F0B7-F138-0621-12F9C14E6C7E}"/>
              </a:ext>
            </a:extLst>
          </p:cNvPr>
          <p:cNvSpPr txBox="1"/>
          <p:nvPr/>
        </p:nvSpPr>
        <p:spPr>
          <a:xfrm>
            <a:off x="1097035" y="6023013"/>
            <a:ext cx="6129265" cy="276999"/>
          </a:xfrm>
          <a:prstGeom prst="rect">
            <a:avLst/>
          </a:prstGeom>
          <a:noFill/>
        </p:spPr>
        <p:txBody>
          <a:bodyPr wrap="square">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mj-ea"/>
                <a:ea typeface="+mj-ea"/>
                <a:cs typeface="+mn-cs"/>
              </a:rPr>
              <a:t>※</a:t>
            </a:r>
            <a:r>
              <a:rPr kumimoji="0" lang="ja-JP" altLang="en-US" sz="1200" b="0" i="0" u="none" strike="noStrike" kern="1200" cap="none" spc="0" normalizeH="0" baseline="0" noProof="0">
                <a:ln>
                  <a:noFill/>
                </a:ln>
                <a:solidFill>
                  <a:prstClr val="black"/>
                </a:solidFill>
                <a:effectLst/>
                <a:uLnTx/>
                <a:uFillTx/>
                <a:latin typeface="+mj-ea"/>
                <a:ea typeface="+mj-ea"/>
                <a:cs typeface="+mn-cs"/>
              </a:rPr>
              <a:t>ペアリングの仕方は動画でご紹介しています。</a:t>
            </a:r>
            <a:r>
              <a:rPr kumimoji="0" lang="ja-JP" altLang="en-US" sz="1200" b="0" i="0" u="none" strike="noStrike" kern="1200" cap="none" spc="0" normalizeH="0" baseline="0" noProof="0">
                <a:ln>
                  <a:noFill/>
                </a:ln>
                <a:solidFill>
                  <a:prstClr val="black"/>
                </a:solidFill>
                <a:effectLst/>
                <a:uLnTx/>
                <a:uFillTx/>
                <a:latin typeface="+mj-ea"/>
                <a:ea typeface="+mj-ea"/>
                <a:cs typeface="+mn-cs"/>
                <a:hlinkClick r:id="rId2"/>
              </a:rPr>
              <a:t>こちら</a:t>
            </a:r>
            <a:r>
              <a:rPr kumimoji="0" lang="ja-JP" altLang="en-US" sz="1200" b="0" i="0" u="none" strike="noStrike" kern="1200" cap="none" spc="0" normalizeH="0" baseline="0" noProof="0">
                <a:ln>
                  <a:noFill/>
                </a:ln>
                <a:solidFill>
                  <a:prstClr val="black"/>
                </a:solidFill>
                <a:effectLst/>
                <a:uLnTx/>
                <a:uFillTx/>
                <a:latin typeface="+mj-ea"/>
                <a:ea typeface="+mj-ea"/>
                <a:cs typeface="+mn-cs"/>
              </a:rPr>
              <a:t>をご覧ください</a:t>
            </a:r>
            <a:endParaRPr kumimoji="0" lang="en-US" altLang="ja-JP" sz="1200" b="0" i="0" u="none" strike="noStrike" kern="1200" cap="none" spc="0" normalizeH="0" baseline="0" noProof="0">
              <a:ln>
                <a:noFill/>
              </a:ln>
              <a:solidFill>
                <a:prstClr val="black"/>
              </a:solidFill>
              <a:effectLst/>
              <a:uLnTx/>
              <a:uFillTx/>
              <a:latin typeface="+mj-ea"/>
              <a:ea typeface="+mj-ea"/>
              <a:cs typeface="+mn-cs"/>
            </a:endParaRPr>
          </a:p>
        </p:txBody>
      </p:sp>
      <p:pic>
        <p:nvPicPr>
          <p:cNvPr id="3" name="図 2">
            <a:extLst>
              <a:ext uri="{FF2B5EF4-FFF2-40B4-BE49-F238E27FC236}">
                <a16:creationId xmlns:a16="http://schemas.microsoft.com/office/drawing/2014/main" id="{B9939271-172D-32F8-B67D-EFA70B6494BA}"/>
              </a:ext>
            </a:extLst>
          </p:cNvPr>
          <p:cNvPicPr>
            <a:picLocks noChangeAspect="1"/>
          </p:cNvPicPr>
          <p:nvPr/>
        </p:nvPicPr>
        <p:blipFill>
          <a:blip r:embed="rId3"/>
          <a:stretch>
            <a:fillRect/>
          </a:stretch>
        </p:blipFill>
        <p:spPr>
          <a:xfrm>
            <a:off x="2267024" y="2558661"/>
            <a:ext cx="5371952" cy="3021722"/>
          </a:xfrm>
          <a:prstGeom prst="rect">
            <a:avLst/>
          </a:prstGeom>
        </p:spPr>
      </p:pic>
      <p:pic>
        <p:nvPicPr>
          <p:cNvPr id="1026" name="Picture 2">
            <a:extLst>
              <a:ext uri="{FF2B5EF4-FFF2-40B4-BE49-F238E27FC236}">
                <a16:creationId xmlns:a16="http://schemas.microsoft.com/office/drawing/2014/main" id="{A9A69398-5CF6-40D4-A63B-AC10F5C92A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1216" y="5709741"/>
            <a:ext cx="720000"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88349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753795" y="241207"/>
            <a:ext cx="2398413" cy="444096"/>
          </a:xfrm>
        </p:spPr>
        <p:txBody>
          <a:bodyPr/>
          <a:lstStyle/>
          <a:p>
            <a:r>
              <a:rPr kumimoji="1" lang="en-US" altLang="ja-JP">
                <a:latin typeface="+mj-ea"/>
                <a:ea typeface="+mj-ea"/>
              </a:rPr>
              <a:t>MESH</a:t>
            </a:r>
            <a:r>
              <a:rPr kumimoji="1" lang="ja-JP" altLang="en-US">
                <a:latin typeface="+mj-ea"/>
                <a:ea typeface="+mj-ea"/>
              </a:rPr>
              <a:t>について</a:t>
            </a:r>
          </a:p>
        </p:txBody>
      </p:sp>
      <p:pic>
        <p:nvPicPr>
          <p:cNvPr id="5" name="図 4">
            <a:extLst>
              <a:ext uri="{FF2B5EF4-FFF2-40B4-BE49-F238E27FC236}">
                <a16:creationId xmlns:a16="http://schemas.microsoft.com/office/drawing/2014/main" id="{5B513371-48AC-D66C-FDF7-27BC28908D35}"/>
              </a:ext>
            </a:extLst>
          </p:cNvPr>
          <p:cNvPicPr>
            <a:picLocks noChangeAspect="1"/>
          </p:cNvPicPr>
          <p:nvPr/>
        </p:nvPicPr>
        <p:blipFill rotWithShape="1">
          <a:blip r:embed="rId2"/>
          <a:srcRect t="20428" b="38226"/>
          <a:stretch/>
        </p:blipFill>
        <p:spPr>
          <a:xfrm>
            <a:off x="2040749" y="2221822"/>
            <a:ext cx="5824502" cy="3622900"/>
          </a:xfrm>
          <a:prstGeom prst="rect">
            <a:avLst/>
          </a:prstGeom>
        </p:spPr>
      </p:pic>
      <p:sp>
        <p:nvSpPr>
          <p:cNvPr id="6" name="テキスト ボックス 5">
            <a:extLst>
              <a:ext uri="{FF2B5EF4-FFF2-40B4-BE49-F238E27FC236}">
                <a16:creationId xmlns:a16="http://schemas.microsoft.com/office/drawing/2014/main" id="{72A59109-8F77-3616-6DE3-335A82A10FBB}"/>
              </a:ext>
            </a:extLst>
          </p:cNvPr>
          <p:cNvSpPr txBox="1"/>
          <p:nvPr/>
        </p:nvSpPr>
        <p:spPr>
          <a:xfrm>
            <a:off x="2381249" y="1329655"/>
            <a:ext cx="5386411" cy="892167"/>
          </a:xfrm>
          <a:prstGeom prst="rect">
            <a:avLst/>
          </a:prstGeom>
          <a:noFill/>
        </p:spPr>
        <p:txBody>
          <a:bodyPr wrap="none" rtlCol="0">
            <a:spAutoFit/>
          </a:bodyPr>
          <a:lstStyle/>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prstClr val="black">
                    <a:lumMod val="75000"/>
                    <a:lumOff val="25000"/>
                  </a:prstClr>
                </a:solidFill>
                <a:effectLst/>
                <a:uLnTx/>
                <a:uFillTx/>
                <a:latin typeface="+mj-ea"/>
                <a:ea typeface="+mj-ea"/>
                <a:cs typeface="+mn-cs"/>
              </a:rPr>
              <a:t>トラブルシューティング</a:t>
            </a:r>
            <a:endParaRPr kumimoji="1" lang="en-US" altLang="ja-JP" sz="2000" b="1"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lumMod val="75000"/>
                  <a:lumOff val="25000"/>
                </a:prstClr>
              </a:solidFill>
              <a:effectLst/>
              <a:uLnTx/>
              <a:uFillTx/>
              <a:latin typeface="+mj-ea"/>
              <a:ea typeface="+mj-ea"/>
              <a:cs typeface="+mn-cs"/>
            </a:endParaRPr>
          </a:p>
          <a:p>
            <a:pPr marL="0" marR="0" lvl="0" indent="0" algn="ctr" defTabSz="419938" rtl="0" eaLnBrk="1" fontAlgn="auto" latinLnBrk="0" hangingPunct="1">
              <a:lnSpc>
                <a:spcPct val="11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トラブルやご質問に関しては、「</a:t>
            </a:r>
            <a:r>
              <a:rPr kumimoji="1" lang="en-US" altLang="ja-JP" sz="1200" b="0" i="0" u="none" strike="noStrike" kern="1200" cap="none" spc="0" normalizeH="0" baseline="0" noProof="0">
                <a:ln>
                  <a:noFill/>
                </a:ln>
                <a:solidFill>
                  <a:prstClr val="black">
                    <a:lumMod val="75000"/>
                    <a:lumOff val="25000"/>
                  </a:prstClr>
                </a:solidFill>
                <a:effectLst/>
                <a:uLnTx/>
                <a:uFillTx/>
                <a:latin typeface="+mj-ea"/>
                <a:ea typeface="+mj-ea"/>
                <a:cs typeface="+mn-cs"/>
              </a:rPr>
              <a:t>MESH</a:t>
            </a:r>
            <a:r>
              <a:rPr kumimoji="1" lang="ja-JP" altLang="en-US" sz="1200" b="0" i="0" u="none" strike="noStrike" kern="1200" cap="none" spc="0" normalizeH="0" baseline="0" noProof="0">
                <a:ln>
                  <a:noFill/>
                </a:ln>
                <a:solidFill>
                  <a:prstClr val="black">
                    <a:lumMod val="75000"/>
                    <a:lumOff val="25000"/>
                  </a:prstClr>
                </a:solidFill>
                <a:effectLst/>
                <a:uLnTx/>
                <a:uFillTx/>
                <a:latin typeface="+mj-ea"/>
                <a:ea typeface="+mj-ea"/>
                <a:cs typeface="+mn-cs"/>
              </a:rPr>
              <a:t>サポートサイト」をご覧ください。</a:t>
            </a:r>
          </a:p>
        </p:txBody>
      </p:sp>
      <p:sp>
        <p:nvSpPr>
          <p:cNvPr id="7" name="テキスト ボックス 6">
            <a:extLst>
              <a:ext uri="{FF2B5EF4-FFF2-40B4-BE49-F238E27FC236}">
                <a16:creationId xmlns:a16="http://schemas.microsoft.com/office/drawing/2014/main" id="{A6659F1C-57D6-FC1C-4A2C-EE4DDD8D414C}"/>
              </a:ext>
            </a:extLst>
          </p:cNvPr>
          <p:cNvSpPr txBox="1"/>
          <p:nvPr/>
        </p:nvSpPr>
        <p:spPr>
          <a:xfrm>
            <a:off x="1097035" y="6023013"/>
            <a:ext cx="6129265" cy="276999"/>
          </a:xfrm>
          <a:prstGeom prst="rect">
            <a:avLst/>
          </a:prstGeom>
          <a:noFill/>
        </p:spPr>
        <p:txBody>
          <a:bodyPr wrap="square">
            <a:spAutoFit/>
          </a:bodyPr>
          <a:lstStyle/>
          <a:p>
            <a:pPr marL="0" marR="0" lvl="0" indent="0" algn="l" defTabSz="419938"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mj-ea"/>
                <a:ea typeface="+mj-ea"/>
                <a:cs typeface="+mn-cs"/>
              </a:rPr>
              <a:t>MESH</a:t>
            </a:r>
            <a:r>
              <a:rPr kumimoji="0" lang="ja-JP" altLang="en-US" sz="1200" b="0" i="0" u="none" strike="noStrike" kern="1200" cap="none" spc="0" normalizeH="0" baseline="0" noProof="0">
                <a:ln>
                  <a:noFill/>
                </a:ln>
                <a:solidFill>
                  <a:prstClr val="black"/>
                </a:solidFill>
                <a:effectLst/>
                <a:uLnTx/>
                <a:uFillTx/>
                <a:latin typeface="+mj-ea"/>
                <a:ea typeface="+mj-ea"/>
                <a:cs typeface="+mn-cs"/>
              </a:rPr>
              <a:t>サポートサイト：</a:t>
            </a:r>
            <a:r>
              <a:rPr kumimoji="0" lang="en-US" altLang="ja-JP" sz="1200" b="0" i="0" u="none" strike="noStrike" kern="1200" cap="none" spc="0" normalizeH="0" baseline="0" noProof="0">
                <a:ln>
                  <a:noFill/>
                </a:ln>
                <a:solidFill>
                  <a:prstClr val="black"/>
                </a:solidFill>
                <a:effectLst/>
                <a:uLnTx/>
                <a:uFillTx/>
                <a:latin typeface="+mj-ea"/>
                <a:ea typeface="+mj-ea"/>
                <a:cs typeface="+mn-cs"/>
              </a:rPr>
              <a:t>https://support.meshprj.com/hc/ja</a:t>
            </a:r>
          </a:p>
        </p:txBody>
      </p:sp>
      <p:pic>
        <p:nvPicPr>
          <p:cNvPr id="10" name="図 9">
            <a:extLst>
              <a:ext uri="{FF2B5EF4-FFF2-40B4-BE49-F238E27FC236}">
                <a16:creationId xmlns:a16="http://schemas.microsoft.com/office/drawing/2014/main" id="{F4516609-C31C-BC8A-CEAE-89EA79FDBF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7660" y="5709741"/>
            <a:ext cx="720000"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093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166C11C-77BF-7BCC-F41F-3414B914A551}"/>
              </a:ext>
            </a:extLst>
          </p:cNvPr>
          <p:cNvSpPr>
            <a:spLocks noGrp="1"/>
          </p:cNvSpPr>
          <p:nvPr>
            <p:ph type="body" sz="quarter" idx="10"/>
          </p:nvPr>
        </p:nvSpPr>
        <p:spPr>
          <a:xfrm>
            <a:off x="3233621" y="241207"/>
            <a:ext cx="3438762" cy="444096"/>
          </a:xfrm>
        </p:spPr>
        <p:txBody>
          <a:bodyPr/>
          <a:lstStyle/>
          <a:p>
            <a:r>
              <a:rPr lang="ja-JP" altLang="en-US">
                <a:latin typeface="+mj-ea"/>
                <a:ea typeface="+mj-ea"/>
              </a:rPr>
              <a:t>ワークショップの特長</a:t>
            </a:r>
          </a:p>
        </p:txBody>
      </p:sp>
      <p:sp>
        <p:nvSpPr>
          <p:cNvPr id="5" name="テキスト ボックス 4">
            <a:extLst>
              <a:ext uri="{FF2B5EF4-FFF2-40B4-BE49-F238E27FC236}">
                <a16:creationId xmlns:a16="http://schemas.microsoft.com/office/drawing/2014/main" id="{E8E708BF-150B-A1FE-1E84-8F31D7BD92B7}"/>
              </a:ext>
            </a:extLst>
          </p:cNvPr>
          <p:cNvSpPr txBox="1"/>
          <p:nvPr/>
        </p:nvSpPr>
        <p:spPr>
          <a:xfrm>
            <a:off x="1353000" y="2245360"/>
            <a:ext cx="7200000" cy="3325590"/>
          </a:xfrm>
          <a:prstGeom prst="rect">
            <a:avLst/>
          </a:prstGeom>
          <a:noFill/>
        </p:spPr>
        <p:txBody>
          <a:bodyPr wrap="square" rtlCol="0">
            <a:spAutoFit/>
          </a:bodyPr>
          <a:lstStyle/>
          <a:p>
            <a:pPr marL="285750" indent="-285750">
              <a:lnSpc>
                <a:spcPct val="110000"/>
              </a:lnSpc>
              <a:buClr>
                <a:schemeClr val="accent4"/>
              </a:buClr>
              <a:buFont typeface="Wingdings" panose="05000000000000000000" pitchFamily="2" charset="2"/>
              <a:buChar char="l"/>
            </a:pPr>
            <a:r>
              <a:rPr kumimoji="1" lang="ja-JP" altLang="en-US" sz="1600">
                <a:latin typeface="+mj-ea"/>
                <a:ea typeface="+mj-ea"/>
              </a:rPr>
              <a:t>子どもにとって身近で好きなこと ＝ 遊びをテーマに興味を喚起します。</a:t>
            </a:r>
          </a:p>
          <a:p>
            <a:pPr marL="285750" indent="-285750" algn="l">
              <a:lnSpc>
                <a:spcPct val="110000"/>
              </a:lnSpc>
              <a:buClr>
                <a:schemeClr val="accent4"/>
              </a:buClr>
              <a:buFont typeface="Wingdings" panose="05000000000000000000" pitchFamily="2" charset="2"/>
              <a:buChar char="l"/>
            </a:pP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r>
              <a:rPr kumimoji="1" lang="ja-JP" altLang="en-US" sz="1600">
                <a:latin typeface="+mj-ea"/>
                <a:ea typeface="+mj-ea"/>
              </a:rPr>
              <a:t>ゲーミフィケーションの要素を取り入れ、子どものやる気を引き出します。</a:t>
            </a: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r>
              <a:rPr kumimoji="1" lang="ja-JP" altLang="en-US" sz="1600">
                <a:latin typeface="+mj-ea"/>
                <a:ea typeface="+mj-ea"/>
              </a:rPr>
              <a:t>段階的に課題の難易度を上げ、自己効力感・モチベーションを高めます。</a:t>
            </a: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r>
              <a:rPr kumimoji="1" lang="ja-JP" altLang="en-US" sz="1600">
                <a:latin typeface="+mj-ea"/>
                <a:ea typeface="+mj-ea"/>
              </a:rPr>
              <a:t>課題はどれも決まった正解はありません。子どもたちの自由な発想を大切にしてください。</a:t>
            </a: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endParaRPr kumimoji="1" lang="en-US" altLang="ja-JP" sz="1600">
              <a:latin typeface="+mj-ea"/>
              <a:ea typeface="+mj-ea"/>
            </a:endParaRPr>
          </a:p>
          <a:p>
            <a:pPr marL="285750" indent="-285750" algn="l">
              <a:lnSpc>
                <a:spcPct val="110000"/>
              </a:lnSpc>
              <a:buClr>
                <a:schemeClr val="accent4"/>
              </a:buClr>
              <a:buFont typeface="Wingdings" panose="05000000000000000000" pitchFamily="2" charset="2"/>
              <a:buChar char="l"/>
            </a:pPr>
            <a:r>
              <a:rPr kumimoji="1" lang="ja-JP" altLang="en-US" sz="1600">
                <a:latin typeface="+mj-ea"/>
                <a:ea typeface="+mj-ea"/>
              </a:rPr>
              <a:t>画面の中で完結するのではなく、身近なものとセンサーなどを組み合わせた仕組みをつくることで、日常生活とプログラミングの接点を見出しやすくなります。</a:t>
            </a:r>
            <a:endParaRPr kumimoji="1" lang="en-US" altLang="ja-JP" sz="1600">
              <a:latin typeface="+mj-ea"/>
              <a:ea typeface="+mj-ea"/>
            </a:endParaRPr>
          </a:p>
        </p:txBody>
      </p:sp>
    </p:spTree>
    <p:extLst>
      <p:ext uri="{BB962C8B-B14F-4D97-AF65-F5344CB8AC3E}">
        <p14:creationId xmlns:p14="http://schemas.microsoft.com/office/powerpoint/2010/main" val="35332633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D0B202D-81CC-D50E-95E8-2A172CB2C49F}"/>
              </a:ext>
            </a:extLst>
          </p:cNvPr>
          <p:cNvSpPr txBox="1"/>
          <p:nvPr/>
        </p:nvSpPr>
        <p:spPr>
          <a:xfrm>
            <a:off x="2480488" y="5516879"/>
            <a:ext cx="6345007" cy="364715"/>
          </a:xfrm>
          <a:prstGeom prst="rect">
            <a:avLst/>
          </a:prstGeom>
          <a:solidFill>
            <a:schemeClr val="bg1"/>
          </a:solidFill>
        </p:spPr>
        <p:txBody>
          <a:bodyPr wrap="none" rtlCol="0">
            <a:spAutoFit/>
          </a:bodyPr>
          <a:lstStyle/>
          <a:p>
            <a:r>
              <a:rPr lang="ja-JP" altLang="en-US" sz="590" b="1">
                <a:latin typeface="+mj-ea"/>
                <a:ea typeface="+mj-ea"/>
              </a:rPr>
              <a:t>本作品は </a:t>
            </a:r>
            <a:r>
              <a:rPr lang="en-US" altLang="ja-JP" sz="590" b="1">
                <a:latin typeface="+mj-ea"/>
                <a:ea typeface="+mj-ea"/>
              </a:rPr>
              <a:t>CC BY-NC-SA</a:t>
            </a:r>
            <a:r>
              <a:rPr lang="ja-JP" altLang="en-US" sz="590" b="1">
                <a:latin typeface="+mj-ea"/>
                <a:ea typeface="+mj-ea"/>
              </a:rPr>
              <a:t> ライセンスによって許諾されています。 ライセンス内容を知りたい方は </a:t>
            </a:r>
            <a:r>
              <a:rPr lang="en-US" altLang="ja-JP" sz="590" b="1">
                <a:latin typeface="+mj-ea"/>
                <a:ea typeface="+mj-ea"/>
                <a:hlinkClick r:id="rId2"/>
              </a:rPr>
              <a:t>https://creativecommons.org/licenses/by-nc-sa/4.0/deed.ja</a:t>
            </a:r>
            <a:r>
              <a:rPr lang="ja-JP" altLang="en-US" sz="590" b="1">
                <a:latin typeface="+mj-ea"/>
                <a:ea typeface="+mj-ea"/>
              </a:rPr>
              <a:t> でご確認ください。</a:t>
            </a:r>
            <a:endParaRPr lang="en-US" altLang="ja-JP" sz="590" b="1">
              <a:latin typeface="+mj-ea"/>
              <a:ea typeface="+mj-ea"/>
            </a:endParaRPr>
          </a:p>
          <a:p>
            <a:r>
              <a:rPr lang="ja-JP" altLang="en-US" sz="590" b="1">
                <a:latin typeface="+mj-ea"/>
                <a:ea typeface="+mj-ea"/>
              </a:rPr>
              <a:t>改変後の内容について</a:t>
            </a:r>
            <a:r>
              <a:rPr kumimoji="1" lang="ja-JP" altLang="en-US" sz="590" b="1">
                <a:latin typeface="+mj-ea"/>
                <a:ea typeface="+mj-ea"/>
              </a:rPr>
              <a:t>横浜市デジタル統括本部及び神奈川大学経営学部道用ゼミは責任を負いません。</a:t>
            </a:r>
            <a:endParaRPr kumimoji="1" lang="en-US" altLang="ja-JP" sz="590" b="1">
              <a:latin typeface="+mj-ea"/>
              <a:ea typeface="+mj-ea"/>
            </a:endParaRPr>
          </a:p>
          <a:p>
            <a:r>
              <a:rPr kumimoji="1" lang="ja-JP" altLang="en-US" sz="590" b="1">
                <a:latin typeface="+mj-ea"/>
                <a:ea typeface="+mj-ea"/>
              </a:rPr>
              <a:t>本件に関するお問い合せは、横浜市デジタル統括本部デジタル・デザイン室（</a:t>
            </a:r>
            <a:r>
              <a:rPr kumimoji="1" lang="en-US" altLang="ja-JP" sz="590" b="1">
                <a:latin typeface="+mj-ea"/>
                <a:ea typeface="+mj-ea"/>
              </a:rPr>
              <a:t>045-671-4797</a:t>
            </a:r>
            <a:r>
              <a:rPr kumimoji="1" lang="ja-JP" altLang="en-US" sz="590" b="1">
                <a:latin typeface="+mj-ea"/>
                <a:ea typeface="+mj-ea"/>
              </a:rPr>
              <a:t>）までご連絡ください。</a:t>
            </a:r>
          </a:p>
        </p:txBody>
      </p:sp>
      <p:pic>
        <p:nvPicPr>
          <p:cNvPr id="4" name="図 3" descr="挿絵, 記号, プレート が含まれている画像&#10;&#10;自動的に生成された説明">
            <a:extLst>
              <a:ext uri="{FF2B5EF4-FFF2-40B4-BE49-F238E27FC236}">
                <a16:creationId xmlns:a16="http://schemas.microsoft.com/office/drawing/2014/main" id="{D88C5E07-8CFE-6EF1-63A4-ADBE1BE816E4}"/>
              </a:ext>
            </a:extLst>
          </p:cNvPr>
          <p:cNvPicPr>
            <a:picLocks noChangeAspect="1"/>
          </p:cNvPicPr>
          <p:nvPr/>
        </p:nvPicPr>
        <p:blipFill>
          <a:blip r:embed="rId3"/>
          <a:stretch>
            <a:fillRect/>
          </a:stretch>
        </p:blipFill>
        <p:spPr>
          <a:xfrm>
            <a:off x="1428464" y="5538132"/>
            <a:ext cx="865827" cy="302933"/>
          </a:xfrm>
          <a:prstGeom prst="rect">
            <a:avLst/>
          </a:prstGeom>
        </p:spPr>
      </p:pic>
      <p:sp>
        <p:nvSpPr>
          <p:cNvPr id="9" name="テキスト プレースホルダー 8">
            <a:extLst>
              <a:ext uri="{FF2B5EF4-FFF2-40B4-BE49-F238E27FC236}">
                <a16:creationId xmlns:a16="http://schemas.microsoft.com/office/drawing/2014/main" id="{83273278-0B9E-4E0D-DA24-8B7427BFEF0C}"/>
              </a:ext>
            </a:extLst>
          </p:cNvPr>
          <p:cNvSpPr>
            <a:spLocks noGrp="1"/>
          </p:cNvSpPr>
          <p:nvPr>
            <p:ph type="body" sz="quarter" idx="10"/>
          </p:nvPr>
        </p:nvSpPr>
        <p:spPr>
          <a:xfrm>
            <a:off x="3721735" y="241207"/>
            <a:ext cx="2462534" cy="444096"/>
          </a:xfrm>
        </p:spPr>
        <p:txBody>
          <a:bodyPr/>
          <a:lstStyle/>
          <a:p>
            <a:r>
              <a:rPr lang="ja-JP" altLang="en-US">
                <a:latin typeface="+mj-ea"/>
                <a:ea typeface="+mj-ea"/>
              </a:rPr>
              <a:t>ライセンス情報</a:t>
            </a:r>
          </a:p>
        </p:txBody>
      </p:sp>
      <p:sp>
        <p:nvSpPr>
          <p:cNvPr id="11" name="テキスト ボックス 10">
            <a:extLst>
              <a:ext uri="{FF2B5EF4-FFF2-40B4-BE49-F238E27FC236}">
                <a16:creationId xmlns:a16="http://schemas.microsoft.com/office/drawing/2014/main" id="{757CAD2F-CFCE-6135-0103-BE428E05B84E}"/>
              </a:ext>
            </a:extLst>
          </p:cNvPr>
          <p:cNvSpPr txBox="1"/>
          <p:nvPr/>
        </p:nvSpPr>
        <p:spPr>
          <a:xfrm>
            <a:off x="7378994" y="1068522"/>
            <a:ext cx="1909497" cy="281424"/>
          </a:xfrm>
          <a:prstGeom prst="rect">
            <a:avLst/>
          </a:prstGeom>
          <a:noFill/>
        </p:spPr>
        <p:txBody>
          <a:bodyPr wrap="none" rtlCol="0">
            <a:spAutoFit/>
          </a:bodyPr>
          <a:lstStyle/>
          <a:p>
            <a:pPr algn="ctr">
              <a:lnSpc>
                <a:spcPct val="110000"/>
              </a:lnSpc>
            </a:pPr>
            <a:r>
              <a:rPr kumimoji="1" lang="ja-JP" altLang="en-US" sz="1200">
                <a:latin typeface="+mj-ea"/>
                <a:ea typeface="+mj-ea"/>
              </a:rPr>
              <a:t>公開日：令和</a:t>
            </a:r>
            <a:r>
              <a:rPr kumimoji="1" lang="en-US" altLang="ja-JP" sz="1200">
                <a:latin typeface="+mj-ea"/>
                <a:ea typeface="+mj-ea"/>
              </a:rPr>
              <a:t>6</a:t>
            </a:r>
            <a:r>
              <a:rPr kumimoji="1" lang="ja-JP" altLang="en-US" sz="1200">
                <a:latin typeface="+mj-ea"/>
                <a:ea typeface="+mj-ea"/>
              </a:rPr>
              <a:t>年</a:t>
            </a:r>
            <a:r>
              <a:rPr kumimoji="1" lang="en-US" altLang="ja-JP" sz="1200">
                <a:latin typeface="+mj-ea"/>
                <a:ea typeface="+mj-ea"/>
              </a:rPr>
              <a:t>11</a:t>
            </a:r>
            <a:r>
              <a:rPr kumimoji="1" lang="ja-JP" altLang="en-US" sz="1200">
                <a:latin typeface="+mj-ea"/>
                <a:ea typeface="+mj-ea"/>
              </a:rPr>
              <a:t>月</a:t>
            </a:r>
            <a:r>
              <a:rPr kumimoji="1" lang="en-US" altLang="ja-JP" sz="1200">
                <a:latin typeface="+mj-ea"/>
                <a:ea typeface="+mj-ea"/>
              </a:rPr>
              <a:t>1</a:t>
            </a:r>
            <a:r>
              <a:rPr kumimoji="1" lang="ja-JP" altLang="en-US" sz="1200">
                <a:latin typeface="+mj-ea"/>
                <a:ea typeface="+mj-ea"/>
              </a:rPr>
              <a:t>日</a:t>
            </a:r>
          </a:p>
        </p:txBody>
      </p:sp>
      <p:grpSp>
        <p:nvGrpSpPr>
          <p:cNvPr id="10" name="グループ化 9">
            <a:extLst>
              <a:ext uri="{FF2B5EF4-FFF2-40B4-BE49-F238E27FC236}">
                <a16:creationId xmlns:a16="http://schemas.microsoft.com/office/drawing/2014/main" id="{43791643-FA97-F909-6475-7590BBCB5785}"/>
              </a:ext>
            </a:extLst>
          </p:cNvPr>
          <p:cNvGrpSpPr/>
          <p:nvPr/>
        </p:nvGrpSpPr>
        <p:grpSpPr>
          <a:xfrm>
            <a:off x="2599445" y="2979101"/>
            <a:ext cx="4721980" cy="899797"/>
            <a:chOff x="2405876" y="2412461"/>
            <a:chExt cx="4721980" cy="899797"/>
          </a:xfrm>
        </p:grpSpPr>
        <p:sp>
          <p:nvSpPr>
            <p:cNvPr id="12" name="テキスト ボックス 11">
              <a:extLst>
                <a:ext uri="{FF2B5EF4-FFF2-40B4-BE49-F238E27FC236}">
                  <a16:creationId xmlns:a16="http://schemas.microsoft.com/office/drawing/2014/main" id="{392C1929-A38D-C0E6-20D0-BD359C63AC75}"/>
                </a:ext>
              </a:extLst>
            </p:cNvPr>
            <p:cNvSpPr txBox="1"/>
            <p:nvPr/>
          </p:nvSpPr>
          <p:spPr>
            <a:xfrm>
              <a:off x="2479396" y="3050647"/>
              <a:ext cx="1809893" cy="261610"/>
            </a:xfrm>
            <a:prstGeom prst="rect">
              <a:avLst/>
            </a:prstGeom>
            <a:noFill/>
          </p:spPr>
          <p:txBody>
            <a:bodyPr wrap="square" rtlCol="0" anchor="ctr" anchorCtr="0">
              <a:spAutoFit/>
            </a:bodyPr>
            <a:lstStyle/>
            <a:p>
              <a:pPr algn="ctr"/>
              <a:r>
                <a:rPr lang="ja-JP" altLang="en-US" sz="1100">
                  <a:solidFill>
                    <a:prstClr val="black"/>
                  </a:solidFill>
                  <a:latin typeface="Noto Sans JP"/>
                  <a:ea typeface="Noto Sans JP"/>
                </a:rPr>
                <a:t>横浜市デジタル統括本部</a:t>
              </a:r>
            </a:p>
          </p:txBody>
        </p:sp>
        <p:pic>
          <p:nvPicPr>
            <p:cNvPr id="13" name="図 12" descr="アイコン&#10;&#10;自動的に生成された説明">
              <a:extLst>
                <a:ext uri="{FF2B5EF4-FFF2-40B4-BE49-F238E27FC236}">
                  <a16:creationId xmlns:a16="http://schemas.microsoft.com/office/drawing/2014/main" id="{F9B25BFA-4CC9-84B7-6643-D625C2F2BF36}"/>
                </a:ext>
              </a:extLst>
            </p:cNvPr>
            <p:cNvPicPr>
              <a:picLocks noChangeAspect="1"/>
            </p:cNvPicPr>
            <p:nvPr/>
          </p:nvPicPr>
          <p:blipFill>
            <a:blip r:embed="rId4"/>
            <a:stretch>
              <a:fillRect/>
            </a:stretch>
          </p:blipFill>
          <p:spPr>
            <a:xfrm>
              <a:off x="2405876" y="2489081"/>
              <a:ext cx="1883414" cy="458127"/>
            </a:xfrm>
            <a:prstGeom prst="rect">
              <a:avLst/>
            </a:prstGeom>
          </p:spPr>
        </p:pic>
        <p:pic>
          <p:nvPicPr>
            <p:cNvPr id="14" name="図 13" descr="挿絵 が含まれている画像&#10;&#10;自動的に生成された説明">
              <a:extLst>
                <a:ext uri="{FF2B5EF4-FFF2-40B4-BE49-F238E27FC236}">
                  <a16:creationId xmlns:a16="http://schemas.microsoft.com/office/drawing/2014/main" id="{AB96B37E-A0A1-E0B6-4257-7C768E191287}"/>
                </a:ext>
              </a:extLst>
            </p:cNvPr>
            <p:cNvPicPr>
              <a:picLocks noChangeAspect="1"/>
            </p:cNvPicPr>
            <p:nvPr/>
          </p:nvPicPr>
          <p:blipFill>
            <a:blip r:embed="rId5"/>
            <a:stretch>
              <a:fillRect/>
            </a:stretch>
          </p:blipFill>
          <p:spPr>
            <a:xfrm>
              <a:off x="4853781" y="2412461"/>
              <a:ext cx="2274075" cy="611367"/>
            </a:xfrm>
            <a:prstGeom prst="rect">
              <a:avLst/>
            </a:prstGeom>
          </p:spPr>
        </p:pic>
        <p:sp>
          <p:nvSpPr>
            <p:cNvPr id="15" name="テキスト ボックス 14">
              <a:extLst>
                <a:ext uri="{FF2B5EF4-FFF2-40B4-BE49-F238E27FC236}">
                  <a16:creationId xmlns:a16="http://schemas.microsoft.com/office/drawing/2014/main" id="{209358A7-2617-8B1A-B714-6FFB7D57ADE0}"/>
                </a:ext>
              </a:extLst>
            </p:cNvPr>
            <p:cNvSpPr txBox="1"/>
            <p:nvPr/>
          </p:nvSpPr>
          <p:spPr>
            <a:xfrm>
              <a:off x="4981565" y="3050648"/>
              <a:ext cx="2018501" cy="261610"/>
            </a:xfrm>
            <a:prstGeom prst="rect">
              <a:avLst/>
            </a:prstGeom>
            <a:noFill/>
          </p:spPr>
          <p:txBody>
            <a:bodyPr wrap="none" rtlCol="0" anchor="ctr" anchorCtr="0">
              <a:spAutoFit/>
            </a:bodyPr>
            <a:lstStyle/>
            <a:p>
              <a:pPr algn="ctr"/>
              <a:r>
                <a:rPr lang="ja-JP" altLang="en-US" sz="1100">
                  <a:solidFill>
                    <a:prstClr val="black"/>
                  </a:solidFill>
                  <a:latin typeface="Noto Sans JP"/>
                  <a:ea typeface="Noto Sans JP"/>
                </a:rPr>
                <a:t>神奈川大学経営学部道用ゼミ</a:t>
              </a:r>
            </a:p>
          </p:txBody>
        </p:sp>
      </p:grpSp>
      <p:sp>
        <p:nvSpPr>
          <p:cNvPr id="6" name="テキスト ボックス 5">
            <a:extLst>
              <a:ext uri="{FF2B5EF4-FFF2-40B4-BE49-F238E27FC236}">
                <a16:creationId xmlns:a16="http://schemas.microsoft.com/office/drawing/2014/main" id="{1075A77D-18E8-F70A-A3DC-601FBFFEDA27}"/>
              </a:ext>
            </a:extLst>
          </p:cNvPr>
          <p:cNvSpPr txBox="1"/>
          <p:nvPr/>
        </p:nvSpPr>
        <p:spPr>
          <a:xfrm>
            <a:off x="887766" y="6058411"/>
            <a:ext cx="8263887" cy="246221"/>
          </a:xfrm>
          <a:prstGeom prst="rect">
            <a:avLst/>
          </a:prstGeom>
          <a:noFill/>
        </p:spPr>
        <p:txBody>
          <a:bodyPr wrap="square">
            <a:spAutoFit/>
          </a:bodyPr>
          <a:lstStyle/>
          <a:p>
            <a:r>
              <a:rPr lang="ja-JP" altLang="ja-JP" sz="1000">
                <a:effectLst/>
                <a:latin typeface="+mn-ea"/>
                <a:cs typeface="Times New Roman" panose="02020603050405020304" pitchFamily="18" charset="0"/>
              </a:rPr>
              <a:t>本パッケージの利用等により何等かの損害が発生したとしても横浜市デジタル統括本部及び神奈川大学経営学部道用ゼミは責任を負いません。</a:t>
            </a:r>
            <a:endParaRPr lang="ja-JP" altLang="en-US" sz="1000">
              <a:latin typeface="+mn-ea"/>
            </a:endParaRPr>
          </a:p>
        </p:txBody>
      </p:sp>
    </p:spTree>
    <p:extLst>
      <p:ext uri="{BB962C8B-B14F-4D97-AF65-F5344CB8AC3E}">
        <p14:creationId xmlns:p14="http://schemas.microsoft.com/office/powerpoint/2010/main" val="2943059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20D5A61-E073-AA0E-3AEE-391A36D9BB78}"/>
              </a:ext>
            </a:extLst>
          </p:cNvPr>
          <p:cNvSpPr>
            <a:spLocks noGrp="1"/>
          </p:cNvSpPr>
          <p:nvPr>
            <p:ph type="body" sz="quarter" idx="10"/>
          </p:nvPr>
        </p:nvSpPr>
        <p:spPr>
          <a:xfrm>
            <a:off x="3756936" y="3025915"/>
            <a:ext cx="2393604" cy="606961"/>
          </a:xfrm>
        </p:spPr>
        <p:txBody>
          <a:bodyPr/>
          <a:lstStyle/>
          <a:p>
            <a:r>
              <a:rPr kumimoji="1" lang="en-US" altLang="ja-JP">
                <a:latin typeface="+mj-ea"/>
                <a:ea typeface="+mj-ea"/>
              </a:rPr>
              <a:t>End Of File</a:t>
            </a:r>
            <a:endParaRPr kumimoji="1" lang="ja-JP" altLang="en-US">
              <a:latin typeface="+mj-ea"/>
              <a:ea typeface="+mj-ea"/>
            </a:endParaRPr>
          </a:p>
        </p:txBody>
      </p:sp>
    </p:spTree>
    <p:extLst>
      <p:ext uri="{BB962C8B-B14F-4D97-AF65-F5344CB8AC3E}">
        <p14:creationId xmlns:p14="http://schemas.microsoft.com/office/powerpoint/2010/main" val="2368698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23B7104-BE70-3494-A389-211167011C57}"/>
              </a:ext>
            </a:extLst>
          </p:cNvPr>
          <p:cNvSpPr txBox="1"/>
          <p:nvPr/>
        </p:nvSpPr>
        <p:spPr>
          <a:xfrm>
            <a:off x="613634"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0060AF</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3" name="正方形/長方形 2">
            <a:extLst>
              <a:ext uri="{FF2B5EF4-FFF2-40B4-BE49-F238E27FC236}">
                <a16:creationId xmlns:a16="http://schemas.microsoft.com/office/drawing/2014/main" id="{7718C619-96AD-5D46-099A-54A0D07A6EB8}"/>
              </a:ext>
            </a:extLst>
          </p:cNvPr>
          <p:cNvSpPr/>
          <p:nvPr/>
        </p:nvSpPr>
        <p:spPr>
          <a:xfrm>
            <a:off x="769063" y="5393833"/>
            <a:ext cx="427787" cy="427787"/>
          </a:xfrm>
          <a:prstGeom prst="rect">
            <a:avLst/>
          </a:prstGeom>
          <a:solidFill>
            <a:srgbClr val="0060AF"/>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4" name="正方形/長方形 3">
            <a:extLst>
              <a:ext uri="{FF2B5EF4-FFF2-40B4-BE49-F238E27FC236}">
                <a16:creationId xmlns:a16="http://schemas.microsoft.com/office/drawing/2014/main" id="{DDF34ADC-0AC4-9438-CABC-6FC4112A01B8}"/>
              </a:ext>
            </a:extLst>
          </p:cNvPr>
          <p:cNvSpPr/>
          <p:nvPr/>
        </p:nvSpPr>
        <p:spPr>
          <a:xfrm>
            <a:off x="1462750" y="5393833"/>
            <a:ext cx="427787" cy="427787"/>
          </a:xfrm>
          <a:prstGeom prst="rect">
            <a:avLst/>
          </a:prstGeom>
          <a:solidFill>
            <a:srgbClr val="FDB83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5" name="正方形/長方形 4">
            <a:extLst>
              <a:ext uri="{FF2B5EF4-FFF2-40B4-BE49-F238E27FC236}">
                <a16:creationId xmlns:a16="http://schemas.microsoft.com/office/drawing/2014/main" id="{872BE285-B446-1398-1E2C-965F487F32F3}"/>
              </a:ext>
            </a:extLst>
          </p:cNvPr>
          <p:cNvSpPr/>
          <p:nvPr/>
        </p:nvSpPr>
        <p:spPr>
          <a:xfrm>
            <a:off x="2156438" y="5393833"/>
            <a:ext cx="427787" cy="427787"/>
          </a:xfrm>
          <a:prstGeom prst="rect">
            <a:avLst/>
          </a:prstGeom>
          <a:solidFill>
            <a:srgbClr val="FFF1D0"/>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6" name="正方形/長方形 5">
            <a:extLst>
              <a:ext uri="{FF2B5EF4-FFF2-40B4-BE49-F238E27FC236}">
                <a16:creationId xmlns:a16="http://schemas.microsoft.com/office/drawing/2014/main" id="{013FD7C4-3988-305A-5D5D-E1639711742A}"/>
              </a:ext>
            </a:extLst>
          </p:cNvPr>
          <p:cNvSpPr/>
          <p:nvPr/>
        </p:nvSpPr>
        <p:spPr>
          <a:xfrm>
            <a:off x="2850125" y="5393833"/>
            <a:ext cx="427787" cy="427787"/>
          </a:xfrm>
          <a:prstGeom prst="rect">
            <a:avLst/>
          </a:prstGeom>
          <a:solidFill>
            <a:srgbClr val="EF59A1"/>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7" name="正方形/長方形 6">
            <a:extLst>
              <a:ext uri="{FF2B5EF4-FFF2-40B4-BE49-F238E27FC236}">
                <a16:creationId xmlns:a16="http://schemas.microsoft.com/office/drawing/2014/main" id="{92169290-A0B6-A059-E688-DC3F1BC006C4}"/>
              </a:ext>
            </a:extLst>
          </p:cNvPr>
          <p:cNvSpPr/>
          <p:nvPr/>
        </p:nvSpPr>
        <p:spPr>
          <a:xfrm>
            <a:off x="3543813" y="5393833"/>
            <a:ext cx="427787" cy="427787"/>
          </a:xfrm>
          <a:prstGeom prst="rect">
            <a:avLst/>
          </a:prstGeom>
          <a:solidFill>
            <a:srgbClr val="7FC036"/>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8" name="正方形/長方形 7">
            <a:extLst>
              <a:ext uri="{FF2B5EF4-FFF2-40B4-BE49-F238E27FC236}">
                <a16:creationId xmlns:a16="http://schemas.microsoft.com/office/drawing/2014/main" id="{1F6E67D7-EB1E-E2F4-ED83-210502FE2D2F}"/>
              </a:ext>
            </a:extLst>
          </p:cNvPr>
          <p:cNvSpPr/>
          <p:nvPr/>
        </p:nvSpPr>
        <p:spPr>
          <a:xfrm>
            <a:off x="4237501" y="5393833"/>
            <a:ext cx="427787" cy="427787"/>
          </a:xfrm>
          <a:prstGeom prst="rect">
            <a:avLst/>
          </a:prstGeom>
          <a:solidFill>
            <a:srgbClr val="84D0EF"/>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500"/>
          </a:p>
        </p:txBody>
      </p:sp>
      <p:sp>
        <p:nvSpPr>
          <p:cNvPr id="9" name="テキスト ボックス 8">
            <a:extLst>
              <a:ext uri="{FF2B5EF4-FFF2-40B4-BE49-F238E27FC236}">
                <a16:creationId xmlns:a16="http://schemas.microsoft.com/office/drawing/2014/main" id="{E0D40A64-A2A4-F9CB-1DBB-340B535EFF10}"/>
              </a:ext>
            </a:extLst>
          </p:cNvPr>
          <p:cNvSpPr txBox="1"/>
          <p:nvPr/>
        </p:nvSpPr>
        <p:spPr>
          <a:xfrm>
            <a:off x="1311530"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FDB834</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10" name="テキスト ボックス 9">
            <a:extLst>
              <a:ext uri="{FF2B5EF4-FFF2-40B4-BE49-F238E27FC236}">
                <a16:creationId xmlns:a16="http://schemas.microsoft.com/office/drawing/2014/main" id="{0C637CDC-78E0-A863-42AD-3DB362629EDF}"/>
              </a:ext>
            </a:extLst>
          </p:cNvPr>
          <p:cNvSpPr txBox="1"/>
          <p:nvPr/>
        </p:nvSpPr>
        <p:spPr>
          <a:xfrm>
            <a:off x="2009426"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FFF1D0</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11" name="テキスト ボックス 10">
            <a:extLst>
              <a:ext uri="{FF2B5EF4-FFF2-40B4-BE49-F238E27FC236}">
                <a16:creationId xmlns:a16="http://schemas.microsoft.com/office/drawing/2014/main" id="{172BFE84-1B4F-0800-B978-049E82CF8DD5}"/>
              </a:ext>
            </a:extLst>
          </p:cNvPr>
          <p:cNvSpPr txBox="1"/>
          <p:nvPr/>
        </p:nvSpPr>
        <p:spPr>
          <a:xfrm>
            <a:off x="2707322"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EF59A1</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12" name="テキスト ボックス 11">
            <a:extLst>
              <a:ext uri="{FF2B5EF4-FFF2-40B4-BE49-F238E27FC236}">
                <a16:creationId xmlns:a16="http://schemas.microsoft.com/office/drawing/2014/main" id="{6DB6AF41-B350-4BFA-B571-C7179BD25C81}"/>
              </a:ext>
            </a:extLst>
          </p:cNvPr>
          <p:cNvSpPr txBox="1"/>
          <p:nvPr/>
        </p:nvSpPr>
        <p:spPr>
          <a:xfrm>
            <a:off x="3405218"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7FC036</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13" name="テキスト ボックス 12">
            <a:extLst>
              <a:ext uri="{FF2B5EF4-FFF2-40B4-BE49-F238E27FC236}">
                <a16:creationId xmlns:a16="http://schemas.microsoft.com/office/drawing/2014/main" id="{190FC2C4-2263-19E6-5469-B1D074B5D980}"/>
              </a:ext>
            </a:extLst>
          </p:cNvPr>
          <p:cNvSpPr txBox="1"/>
          <p:nvPr/>
        </p:nvSpPr>
        <p:spPr>
          <a:xfrm>
            <a:off x="4103114" y="5900016"/>
            <a:ext cx="738644" cy="259943"/>
          </a:xfrm>
          <a:prstGeom prst="rect">
            <a:avLst/>
          </a:prstGeom>
          <a:noFill/>
        </p:spPr>
        <p:txBody>
          <a:bodyPr wrap="square" rtlCol="0">
            <a:spAutoFit/>
          </a:bodyPr>
          <a:lstStyle/>
          <a:p>
            <a:pPr algn="ctr"/>
            <a:r>
              <a:rPr lang="en-US" altLang="ja-JP" sz="1089">
                <a:solidFill>
                  <a:schemeClr val="tx1">
                    <a:lumMod val="75000"/>
                    <a:lumOff val="25000"/>
                  </a:schemeClr>
                </a:solidFill>
                <a:latin typeface="+mn-ea"/>
                <a:cs typeface="源柔ゴシックXP Heavy" panose="020B0702020203020207" pitchFamily="50" charset="-128"/>
              </a:rPr>
              <a:t>84D0EF</a:t>
            </a:r>
            <a:endParaRPr kumimoji="1" lang="ja-JP" altLang="en-US" sz="1089">
              <a:solidFill>
                <a:schemeClr val="tx1">
                  <a:lumMod val="75000"/>
                  <a:lumOff val="25000"/>
                </a:schemeClr>
              </a:solidFill>
              <a:latin typeface="+mn-ea"/>
              <a:cs typeface="源柔ゴシックXP Heavy" panose="020B0702020203020207" pitchFamily="50" charset="-128"/>
            </a:endParaRPr>
          </a:p>
        </p:txBody>
      </p:sp>
      <p:sp>
        <p:nvSpPr>
          <p:cNvPr id="14" name="テキスト ボックス 13">
            <a:extLst>
              <a:ext uri="{FF2B5EF4-FFF2-40B4-BE49-F238E27FC236}">
                <a16:creationId xmlns:a16="http://schemas.microsoft.com/office/drawing/2014/main" id="{CD3C0BAD-38D4-5F5D-232F-E3683889DC9F}"/>
              </a:ext>
            </a:extLst>
          </p:cNvPr>
          <p:cNvSpPr txBox="1"/>
          <p:nvPr/>
        </p:nvSpPr>
        <p:spPr>
          <a:xfrm>
            <a:off x="635223" y="854109"/>
            <a:ext cx="2165978" cy="239168"/>
          </a:xfrm>
          <a:prstGeom prst="rect">
            <a:avLst/>
          </a:prstGeom>
          <a:noFill/>
        </p:spPr>
        <p:txBody>
          <a:bodyPr wrap="none" rtlCol="0">
            <a:spAutoFit/>
          </a:bodyPr>
          <a:lstStyle/>
          <a:p>
            <a:r>
              <a:rPr lang="ja-JP" altLang="en-US" sz="954" b="1" spc="80">
                <a:latin typeface="+mj-ea"/>
                <a:ea typeface="+mj-ea"/>
              </a:rPr>
              <a:t>テーマのフォント（日本語書体）</a:t>
            </a:r>
          </a:p>
        </p:txBody>
      </p:sp>
      <p:sp>
        <p:nvSpPr>
          <p:cNvPr id="15" name="テキスト ボックス 14">
            <a:extLst>
              <a:ext uri="{FF2B5EF4-FFF2-40B4-BE49-F238E27FC236}">
                <a16:creationId xmlns:a16="http://schemas.microsoft.com/office/drawing/2014/main" id="{98B9498F-AA47-B462-9F0D-FEC86530ECA1}"/>
              </a:ext>
            </a:extLst>
          </p:cNvPr>
          <p:cNvSpPr txBox="1"/>
          <p:nvPr/>
        </p:nvSpPr>
        <p:spPr>
          <a:xfrm>
            <a:off x="635223" y="2053884"/>
            <a:ext cx="1034129" cy="239168"/>
          </a:xfrm>
          <a:prstGeom prst="rect">
            <a:avLst/>
          </a:prstGeom>
          <a:noFill/>
        </p:spPr>
        <p:txBody>
          <a:bodyPr wrap="none" rtlCol="0">
            <a:spAutoFit/>
          </a:bodyPr>
          <a:lstStyle/>
          <a:p>
            <a:r>
              <a:rPr lang="en-US" altLang="ja-JP" sz="954" b="1" spc="159">
                <a:latin typeface="Figtree" pitchFamily="2" charset="0"/>
                <a:ea typeface="+mj-ea"/>
              </a:rPr>
              <a:t>Latin Fonts</a:t>
            </a:r>
            <a:endParaRPr lang="ja-JP" altLang="en-US" sz="954" b="1" spc="159">
              <a:latin typeface="Figtree" pitchFamily="2" charset="0"/>
              <a:ea typeface="+mj-ea"/>
            </a:endParaRPr>
          </a:p>
        </p:txBody>
      </p:sp>
      <p:sp>
        <p:nvSpPr>
          <p:cNvPr id="16" name="テキスト ボックス 15">
            <a:extLst>
              <a:ext uri="{FF2B5EF4-FFF2-40B4-BE49-F238E27FC236}">
                <a16:creationId xmlns:a16="http://schemas.microsoft.com/office/drawing/2014/main" id="{348C2D4B-9FA1-CF97-5EC3-73E997BDE4DD}"/>
              </a:ext>
            </a:extLst>
          </p:cNvPr>
          <p:cNvSpPr txBox="1"/>
          <p:nvPr/>
        </p:nvSpPr>
        <p:spPr>
          <a:xfrm>
            <a:off x="635223" y="325475"/>
            <a:ext cx="1699824" cy="386260"/>
          </a:xfrm>
          <a:prstGeom prst="rect">
            <a:avLst/>
          </a:prstGeom>
          <a:noFill/>
        </p:spPr>
        <p:txBody>
          <a:bodyPr wrap="none" rtlCol="0">
            <a:spAutoFit/>
          </a:bodyPr>
          <a:lstStyle/>
          <a:p>
            <a:r>
              <a:rPr lang="en-US" altLang="ja-JP" sz="1910" spc="159">
                <a:latin typeface="Figtree" pitchFamily="2" charset="0"/>
                <a:ea typeface="+mj-ea"/>
              </a:rPr>
              <a:t>Typography</a:t>
            </a:r>
            <a:endParaRPr lang="ja-JP" altLang="en-US" sz="1910" spc="159">
              <a:latin typeface="Figtree" pitchFamily="2" charset="0"/>
              <a:ea typeface="+mj-ea"/>
            </a:endParaRPr>
          </a:p>
        </p:txBody>
      </p:sp>
      <p:sp>
        <p:nvSpPr>
          <p:cNvPr id="17" name="テキスト ボックス 16">
            <a:extLst>
              <a:ext uri="{FF2B5EF4-FFF2-40B4-BE49-F238E27FC236}">
                <a16:creationId xmlns:a16="http://schemas.microsoft.com/office/drawing/2014/main" id="{41AA54A0-B296-9F7B-E000-4D010EDB106D}"/>
              </a:ext>
            </a:extLst>
          </p:cNvPr>
          <p:cNvSpPr txBox="1"/>
          <p:nvPr/>
        </p:nvSpPr>
        <p:spPr>
          <a:xfrm>
            <a:off x="635223" y="1209303"/>
            <a:ext cx="4943020" cy="239168"/>
          </a:xfrm>
          <a:prstGeom prst="rect">
            <a:avLst/>
          </a:prstGeom>
          <a:noFill/>
        </p:spPr>
        <p:txBody>
          <a:bodyPr wrap="none" rtlCol="0">
            <a:spAutoFit/>
          </a:bodyPr>
          <a:lstStyle/>
          <a:p>
            <a:r>
              <a:rPr lang="en-US" altLang="ja-JP" sz="954" spc="80">
                <a:latin typeface="+mj-ea"/>
                <a:ea typeface="+mj-ea"/>
              </a:rPr>
              <a:t>Noto Sans JP Regular		</a:t>
            </a:r>
            <a:r>
              <a:rPr lang="ja-JP" altLang="en-US" sz="954" spc="80">
                <a:latin typeface="+mj-ea"/>
                <a:ea typeface="+mj-ea"/>
              </a:rPr>
              <a:t>一般社団法人</a:t>
            </a:r>
            <a:r>
              <a:rPr lang="en-US" altLang="ja-JP" sz="954" spc="80">
                <a:latin typeface="+mj-ea"/>
                <a:ea typeface="+mj-ea"/>
              </a:rPr>
              <a:t>AI</a:t>
            </a:r>
            <a:r>
              <a:rPr lang="ja-JP" altLang="en-US" sz="954" spc="80">
                <a:latin typeface="+mj-ea"/>
                <a:ea typeface="+mj-ea"/>
              </a:rPr>
              <a:t>アラインメントネットワーク</a:t>
            </a:r>
          </a:p>
        </p:txBody>
      </p:sp>
      <p:sp>
        <p:nvSpPr>
          <p:cNvPr id="18" name="テキスト ボックス 17">
            <a:extLst>
              <a:ext uri="{FF2B5EF4-FFF2-40B4-BE49-F238E27FC236}">
                <a16:creationId xmlns:a16="http://schemas.microsoft.com/office/drawing/2014/main" id="{E479B4FE-CBBB-778E-3B65-25075268F812}"/>
              </a:ext>
            </a:extLst>
          </p:cNvPr>
          <p:cNvSpPr txBox="1"/>
          <p:nvPr/>
        </p:nvSpPr>
        <p:spPr>
          <a:xfrm>
            <a:off x="635223" y="1519957"/>
            <a:ext cx="4528804" cy="239168"/>
          </a:xfrm>
          <a:prstGeom prst="rect">
            <a:avLst/>
          </a:prstGeom>
          <a:noFill/>
        </p:spPr>
        <p:txBody>
          <a:bodyPr wrap="none" rtlCol="0">
            <a:spAutoFit/>
          </a:bodyPr>
          <a:lstStyle/>
          <a:p>
            <a:r>
              <a:rPr lang="en-US" altLang="ja-JP" sz="954" b="1" spc="80">
                <a:latin typeface="+mj-ea"/>
                <a:ea typeface="+mj-ea"/>
              </a:rPr>
              <a:t>Noto Sans JP Bold		</a:t>
            </a:r>
            <a:r>
              <a:rPr lang="ja-JP" altLang="en-US" sz="954" b="1" spc="80">
                <a:latin typeface="+mj-ea"/>
                <a:ea typeface="+mj-ea"/>
              </a:rPr>
              <a:t>一般社団法人</a:t>
            </a:r>
            <a:r>
              <a:rPr lang="en-US" altLang="ja-JP" sz="954" b="1" spc="80">
                <a:latin typeface="+mj-ea"/>
                <a:ea typeface="+mj-ea"/>
              </a:rPr>
              <a:t>AI</a:t>
            </a:r>
            <a:r>
              <a:rPr lang="ja-JP" altLang="en-US" sz="954" b="1" spc="80">
                <a:latin typeface="+mj-ea"/>
                <a:ea typeface="+mj-ea"/>
              </a:rPr>
              <a:t>アラインメントネットワーク</a:t>
            </a:r>
          </a:p>
        </p:txBody>
      </p:sp>
      <p:sp>
        <p:nvSpPr>
          <p:cNvPr id="19" name="テキスト ボックス 18">
            <a:extLst>
              <a:ext uri="{FF2B5EF4-FFF2-40B4-BE49-F238E27FC236}">
                <a16:creationId xmlns:a16="http://schemas.microsoft.com/office/drawing/2014/main" id="{03E37DBC-EFA8-5817-237C-BB50F129E5E1}"/>
              </a:ext>
            </a:extLst>
          </p:cNvPr>
          <p:cNvSpPr txBox="1"/>
          <p:nvPr/>
        </p:nvSpPr>
        <p:spPr>
          <a:xfrm>
            <a:off x="6241160" y="1379349"/>
            <a:ext cx="2938305" cy="239168"/>
          </a:xfrm>
          <a:prstGeom prst="rect">
            <a:avLst/>
          </a:prstGeom>
          <a:noFill/>
        </p:spPr>
        <p:txBody>
          <a:bodyPr wrap="none" rtlCol="0">
            <a:spAutoFit/>
          </a:bodyPr>
          <a:lstStyle/>
          <a:p>
            <a:r>
              <a:rPr lang="en-US" altLang="ja-JP" sz="954" spc="80">
                <a:latin typeface="+mj-ea"/>
                <a:ea typeface="+mj-ea"/>
              </a:rPr>
              <a:t>Regular </a:t>
            </a:r>
            <a:r>
              <a:rPr lang="ja-JP" altLang="en-US" sz="954" spc="80">
                <a:latin typeface="+mj-ea"/>
                <a:ea typeface="+mj-ea"/>
              </a:rPr>
              <a:t>→ </a:t>
            </a:r>
            <a:r>
              <a:rPr lang="en-US" altLang="ja-JP" sz="954" b="1" spc="80">
                <a:latin typeface="+mj-ea"/>
                <a:ea typeface="+mj-ea"/>
              </a:rPr>
              <a:t>Bold</a:t>
            </a:r>
            <a:r>
              <a:rPr lang="ja-JP" altLang="en-US" sz="954" b="1" spc="80">
                <a:latin typeface="+mj-ea"/>
                <a:ea typeface="+mj-ea"/>
              </a:rPr>
              <a:t>　は「太字」機能で変換する</a:t>
            </a:r>
          </a:p>
        </p:txBody>
      </p:sp>
      <p:sp>
        <p:nvSpPr>
          <p:cNvPr id="20" name="テキスト ボックス 19">
            <a:extLst>
              <a:ext uri="{FF2B5EF4-FFF2-40B4-BE49-F238E27FC236}">
                <a16:creationId xmlns:a16="http://schemas.microsoft.com/office/drawing/2014/main" id="{44217582-CD76-B29A-3832-302D7D89271E}"/>
              </a:ext>
            </a:extLst>
          </p:cNvPr>
          <p:cNvSpPr txBox="1"/>
          <p:nvPr/>
        </p:nvSpPr>
        <p:spPr>
          <a:xfrm>
            <a:off x="1670924" y="2053884"/>
            <a:ext cx="977191" cy="239168"/>
          </a:xfrm>
          <a:prstGeom prst="rect">
            <a:avLst/>
          </a:prstGeom>
          <a:noFill/>
        </p:spPr>
        <p:txBody>
          <a:bodyPr wrap="none" rtlCol="0">
            <a:spAutoFit/>
          </a:bodyPr>
          <a:lstStyle/>
          <a:p>
            <a:r>
              <a:rPr lang="ja-JP" altLang="en-US" sz="954" b="1" spc="80">
                <a:latin typeface="+mj-ea"/>
                <a:ea typeface="+mj-ea"/>
              </a:rPr>
              <a:t>（欧文書体）</a:t>
            </a:r>
          </a:p>
        </p:txBody>
      </p:sp>
      <p:sp>
        <p:nvSpPr>
          <p:cNvPr id="21" name="テキスト ボックス 20">
            <a:extLst>
              <a:ext uri="{FF2B5EF4-FFF2-40B4-BE49-F238E27FC236}">
                <a16:creationId xmlns:a16="http://schemas.microsoft.com/office/drawing/2014/main" id="{352D3CC8-C493-A543-6441-E7D4449F1BBA}"/>
              </a:ext>
            </a:extLst>
          </p:cNvPr>
          <p:cNvSpPr txBox="1"/>
          <p:nvPr/>
        </p:nvSpPr>
        <p:spPr>
          <a:xfrm>
            <a:off x="635223" y="2453102"/>
            <a:ext cx="3911648" cy="239168"/>
          </a:xfrm>
          <a:prstGeom prst="rect">
            <a:avLst/>
          </a:prstGeom>
          <a:noFill/>
        </p:spPr>
        <p:txBody>
          <a:bodyPr wrap="none" rtlCol="0">
            <a:spAutoFit/>
          </a:bodyPr>
          <a:lstStyle/>
          <a:p>
            <a:r>
              <a:rPr lang="en-US" altLang="ja-JP" sz="954" spc="80">
                <a:latin typeface="Figtree" pitchFamily="2" charset="0"/>
                <a:ea typeface="+mj-ea"/>
              </a:rPr>
              <a:t>Figtree Regular		AI Alignment Network from Japan</a:t>
            </a:r>
            <a:endParaRPr lang="ja-JP" altLang="en-US" sz="954" spc="80">
              <a:latin typeface="Figtree" pitchFamily="2" charset="0"/>
              <a:ea typeface="+mj-ea"/>
            </a:endParaRPr>
          </a:p>
        </p:txBody>
      </p:sp>
      <p:sp>
        <p:nvSpPr>
          <p:cNvPr id="22" name="テキスト ボックス 21">
            <a:extLst>
              <a:ext uri="{FF2B5EF4-FFF2-40B4-BE49-F238E27FC236}">
                <a16:creationId xmlns:a16="http://schemas.microsoft.com/office/drawing/2014/main" id="{63227FC9-6A39-4B98-CA5E-31F282631C1E}"/>
              </a:ext>
            </a:extLst>
          </p:cNvPr>
          <p:cNvSpPr txBox="1"/>
          <p:nvPr/>
        </p:nvSpPr>
        <p:spPr>
          <a:xfrm>
            <a:off x="635223" y="2739770"/>
            <a:ext cx="4131259" cy="239168"/>
          </a:xfrm>
          <a:prstGeom prst="rect">
            <a:avLst/>
          </a:prstGeom>
          <a:noFill/>
        </p:spPr>
        <p:txBody>
          <a:bodyPr wrap="none" rtlCol="0">
            <a:spAutoFit/>
          </a:bodyPr>
          <a:lstStyle/>
          <a:p>
            <a:r>
              <a:rPr lang="en-US" altLang="ja-JP" sz="954" b="1" spc="80">
                <a:latin typeface="Figtree" pitchFamily="2" charset="0"/>
                <a:ea typeface="+mj-ea"/>
              </a:rPr>
              <a:t>Figtree Bold			AI Alignment Network from Japan</a:t>
            </a:r>
            <a:endParaRPr lang="ja-JP" altLang="en-US" sz="954" b="1" spc="80">
              <a:latin typeface="Figtree" pitchFamily="2" charset="0"/>
              <a:ea typeface="+mj-ea"/>
            </a:endParaRPr>
          </a:p>
        </p:txBody>
      </p:sp>
      <p:sp>
        <p:nvSpPr>
          <p:cNvPr id="23" name="テキスト ボックス 22">
            <a:extLst>
              <a:ext uri="{FF2B5EF4-FFF2-40B4-BE49-F238E27FC236}">
                <a16:creationId xmlns:a16="http://schemas.microsoft.com/office/drawing/2014/main" id="{75870AB3-1A96-8F0E-46F7-EC35EAD53D81}"/>
              </a:ext>
            </a:extLst>
          </p:cNvPr>
          <p:cNvSpPr txBox="1"/>
          <p:nvPr/>
        </p:nvSpPr>
        <p:spPr>
          <a:xfrm>
            <a:off x="635223" y="3275713"/>
            <a:ext cx="4030270" cy="239168"/>
          </a:xfrm>
          <a:prstGeom prst="rect">
            <a:avLst/>
          </a:prstGeom>
          <a:noFill/>
        </p:spPr>
        <p:txBody>
          <a:bodyPr wrap="none" rtlCol="0">
            <a:spAutoFit/>
          </a:bodyPr>
          <a:lstStyle/>
          <a:p>
            <a:r>
              <a:rPr lang="en-US" altLang="ja-JP" sz="954" spc="80">
                <a:latin typeface="Figtree Light" pitchFamily="2" charset="0"/>
                <a:ea typeface="+mj-ea"/>
              </a:rPr>
              <a:t>Figtree Light			AI Alignment Network from Japan</a:t>
            </a:r>
            <a:endParaRPr lang="ja-JP" altLang="en-US" sz="954" spc="80">
              <a:latin typeface="Figtree Light" pitchFamily="2" charset="0"/>
              <a:ea typeface="+mj-ea"/>
            </a:endParaRPr>
          </a:p>
        </p:txBody>
      </p:sp>
      <p:sp>
        <p:nvSpPr>
          <p:cNvPr id="24" name="テキスト ボックス 23">
            <a:extLst>
              <a:ext uri="{FF2B5EF4-FFF2-40B4-BE49-F238E27FC236}">
                <a16:creationId xmlns:a16="http://schemas.microsoft.com/office/drawing/2014/main" id="{CD23E4AF-0C9F-C5D7-EB08-0F7B7B12E56C}"/>
              </a:ext>
            </a:extLst>
          </p:cNvPr>
          <p:cNvSpPr txBox="1"/>
          <p:nvPr/>
        </p:nvSpPr>
        <p:spPr>
          <a:xfrm>
            <a:off x="6241159" y="2563285"/>
            <a:ext cx="2938305" cy="239168"/>
          </a:xfrm>
          <a:prstGeom prst="rect">
            <a:avLst/>
          </a:prstGeom>
          <a:noFill/>
        </p:spPr>
        <p:txBody>
          <a:bodyPr wrap="none" rtlCol="0">
            <a:spAutoFit/>
          </a:bodyPr>
          <a:lstStyle/>
          <a:p>
            <a:r>
              <a:rPr lang="en-US" altLang="ja-JP" sz="954" spc="80">
                <a:latin typeface="+mj-ea"/>
                <a:ea typeface="+mj-ea"/>
              </a:rPr>
              <a:t>Regular </a:t>
            </a:r>
            <a:r>
              <a:rPr lang="ja-JP" altLang="en-US" sz="954" spc="80">
                <a:latin typeface="+mj-ea"/>
                <a:ea typeface="+mj-ea"/>
              </a:rPr>
              <a:t>→ </a:t>
            </a:r>
            <a:r>
              <a:rPr lang="en-US" altLang="ja-JP" sz="954" b="1" spc="80">
                <a:latin typeface="+mj-ea"/>
                <a:ea typeface="+mj-ea"/>
              </a:rPr>
              <a:t>Bold</a:t>
            </a:r>
            <a:r>
              <a:rPr lang="ja-JP" altLang="en-US" sz="954" b="1" spc="80">
                <a:latin typeface="+mj-ea"/>
                <a:ea typeface="+mj-ea"/>
              </a:rPr>
              <a:t>　は「太字」機能で変換する</a:t>
            </a:r>
          </a:p>
        </p:txBody>
      </p:sp>
      <p:sp>
        <p:nvSpPr>
          <p:cNvPr id="25" name="テキスト ボックス 24">
            <a:extLst>
              <a:ext uri="{FF2B5EF4-FFF2-40B4-BE49-F238E27FC236}">
                <a16:creationId xmlns:a16="http://schemas.microsoft.com/office/drawing/2014/main" id="{B1BCED37-1A1F-12D5-91AB-3CFCE6BCAF03}"/>
              </a:ext>
            </a:extLst>
          </p:cNvPr>
          <p:cNvSpPr txBox="1"/>
          <p:nvPr/>
        </p:nvSpPr>
        <p:spPr>
          <a:xfrm>
            <a:off x="635222" y="3699549"/>
            <a:ext cx="6763390" cy="686919"/>
          </a:xfrm>
          <a:prstGeom prst="rect">
            <a:avLst/>
          </a:prstGeom>
          <a:noFill/>
        </p:spPr>
        <p:txBody>
          <a:bodyPr wrap="none" rtlCol="0">
            <a:spAutoFit/>
          </a:bodyPr>
          <a:lstStyle/>
          <a:p>
            <a:pPr>
              <a:lnSpc>
                <a:spcPct val="140000"/>
              </a:lnSpc>
            </a:pPr>
            <a:r>
              <a:rPr lang="en-US" altLang="ja-JP" sz="954">
                <a:latin typeface="+mj-ea"/>
                <a:ea typeface="+mj-ea"/>
              </a:rPr>
              <a:t>Google</a:t>
            </a:r>
            <a:r>
              <a:rPr lang="ja-JP" altLang="en-US" sz="954">
                <a:latin typeface="+mj-ea"/>
                <a:ea typeface="+mj-ea"/>
              </a:rPr>
              <a:t>スライドと</a:t>
            </a:r>
            <a:r>
              <a:rPr lang="en-US" altLang="ja-JP" sz="954">
                <a:latin typeface="+mj-ea"/>
                <a:ea typeface="+mj-ea"/>
              </a:rPr>
              <a:t>PowerPoint</a:t>
            </a:r>
            <a:r>
              <a:rPr lang="ja-JP" altLang="en-US" sz="954">
                <a:latin typeface="+mj-ea"/>
                <a:ea typeface="+mj-ea"/>
              </a:rPr>
              <a:t>の両方でファイルを編集してもレイアウトが崩れないように、</a:t>
            </a:r>
            <a:endParaRPr lang="en-US" altLang="ja-JP" sz="954">
              <a:latin typeface="+mj-ea"/>
              <a:ea typeface="+mj-ea"/>
            </a:endParaRPr>
          </a:p>
          <a:p>
            <a:pPr>
              <a:lnSpc>
                <a:spcPct val="140000"/>
              </a:lnSpc>
            </a:pPr>
            <a:r>
              <a:rPr lang="en-US" altLang="ja-JP" sz="954">
                <a:latin typeface="+mj-ea"/>
                <a:ea typeface="+mj-ea"/>
              </a:rPr>
              <a:t>Google Fonts</a:t>
            </a:r>
            <a:r>
              <a:rPr lang="ja-JP" altLang="en-US" sz="954">
                <a:latin typeface="+mj-ea"/>
                <a:ea typeface="+mj-ea"/>
              </a:rPr>
              <a:t>より日本語書体を「</a:t>
            </a:r>
            <a:r>
              <a:rPr lang="en-US" altLang="ja-JP" sz="954">
                <a:latin typeface="+mj-ea"/>
                <a:ea typeface="+mj-ea"/>
              </a:rPr>
              <a:t>Noto Sans JP</a:t>
            </a:r>
            <a:r>
              <a:rPr lang="ja-JP" altLang="en-US" sz="954">
                <a:latin typeface="+mj-ea"/>
                <a:ea typeface="+mj-ea"/>
              </a:rPr>
              <a:t>」、欧文書体を「</a:t>
            </a:r>
            <a:r>
              <a:rPr lang="en-US" altLang="ja-JP" sz="954">
                <a:latin typeface="+mj-ea"/>
                <a:ea typeface="+mj-ea"/>
              </a:rPr>
              <a:t>Figtree</a:t>
            </a:r>
            <a:r>
              <a:rPr lang="ja-JP" altLang="en-US" sz="954">
                <a:latin typeface="+mj-ea"/>
                <a:ea typeface="+mj-ea"/>
              </a:rPr>
              <a:t>」に設定しています。</a:t>
            </a:r>
            <a:endParaRPr lang="en-US" altLang="ja-JP" sz="954">
              <a:latin typeface="+mj-ea"/>
              <a:ea typeface="+mj-ea"/>
            </a:endParaRPr>
          </a:p>
          <a:p>
            <a:pPr>
              <a:lnSpc>
                <a:spcPct val="140000"/>
              </a:lnSpc>
            </a:pPr>
            <a:r>
              <a:rPr lang="ja-JP" altLang="en-US" sz="954">
                <a:latin typeface="+mj-ea"/>
                <a:ea typeface="+mj-ea"/>
              </a:rPr>
              <a:t>スライドの設定を細かく調整することで互換性を実現しているため、上記の書体以外を使用しないようにしてください。</a:t>
            </a:r>
          </a:p>
        </p:txBody>
      </p:sp>
      <p:sp>
        <p:nvSpPr>
          <p:cNvPr id="26" name="テキスト ボックス 25">
            <a:extLst>
              <a:ext uri="{FF2B5EF4-FFF2-40B4-BE49-F238E27FC236}">
                <a16:creationId xmlns:a16="http://schemas.microsoft.com/office/drawing/2014/main" id="{A39B9770-A830-43BC-44E2-78DEC83FA8D2}"/>
              </a:ext>
            </a:extLst>
          </p:cNvPr>
          <p:cNvSpPr txBox="1"/>
          <p:nvPr/>
        </p:nvSpPr>
        <p:spPr>
          <a:xfrm>
            <a:off x="635223" y="4708599"/>
            <a:ext cx="886140" cy="386260"/>
          </a:xfrm>
          <a:prstGeom prst="rect">
            <a:avLst/>
          </a:prstGeom>
          <a:noFill/>
        </p:spPr>
        <p:txBody>
          <a:bodyPr wrap="none" rtlCol="0">
            <a:spAutoFit/>
          </a:bodyPr>
          <a:lstStyle/>
          <a:p>
            <a:r>
              <a:rPr lang="en-US" altLang="ja-JP" sz="1910" spc="159">
                <a:latin typeface="Figtree" pitchFamily="2" charset="0"/>
                <a:ea typeface="+mj-ea"/>
              </a:rPr>
              <a:t>Color</a:t>
            </a:r>
            <a:endParaRPr lang="ja-JP" altLang="en-US" sz="1910" spc="159">
              <a:latin typeface="Figtree" pitchFamily="2" charset="0"/>
              <a:ea typeface="+mj-ea"/>
            </a:endParaRPr>
          </a:p>
        </p:txBody>
      </p:sp>
      <p:sp>
        <p:nvSpPr>
          <p:cNvPr id="27" name="テキスト ボックス 26">
            <a:extLst>
              <a:ext uri="{FF2B5EF4-FFF2-40B4-BE49-F238E27FC236}">
                <a16:creationId xmlns:a16="http://schemas.microsoft.com/office/drawing/2014/main" id="{036978DE-8F89-CC26-4CCC-01A152F605E5}"/>
              </a:ext>
            </a:extLst>
          </p:cNvPr>
          <p:cNvSpPr txBox="1"/>
          <p:nvPr/>
        </p:nvSpPr>
        <p:spPr>
          <a:xfrm>
            <a:off x="5085847" y="5297622"/>
            <a:ext cx="3230372" cy="686919"/>
          </a:xfrm>
          <a:prstGeom prst="rect">
            <a:avLst/>
          </a:prstGeom>
          <a:noFill/>
        </p:spPr>
        <p:txBody>
          <a:bodyPr wrap="none" rtlCol="0">
            <a:spAutoFit/>
          </a:bodyPr>
          <a:lstStyle/>
          <a:p>
            <a:pPr>
              <a:lnSpc>
                <a:spcPct val="140000"/>
              </a:lnSpc>
            </a:pPr>
            <a:r>
              <a:rPr lang="ja-JP" altLang="en-US" sz="954">
                <a:latin typeface="+mj-ea"/>
                <a:ea typeface="+mj-ea"/>
              </a:rPr>
              <a:t>スライドのテーマとして、左の色を設定しています。</a:t>
            </a:r>
            <a:endParaRPr lang="en-US" altLang="ja-JP" sz="954">
              <a:latin typeface="+mj-ea"/>
              <a:ea typeface="+mj-ea"/>
            </a:endParaRPr>
          </a:p>
          <a:p>
            <a:pPr>
              <a:lnSpc>
                <a:spcPct val="140000"/>
              </a:lnSpc>
            </a:pPr>
            <a:r>
              <a:rPr lang="ja-JP" altLang="en-US" sz="954">
                <a:latin typeface="+mj-ea"/>
                <a:ea typeface="+mj-ea"/>
              </a:rPr>
              <a:t>基本的に左</a:t>
            </a:r>
            <a:r>
              <a:rPr lang="en-US" altLang="ja-JP" sz="954">
                <a:latin typeface="+mj-ea"/>
                <a:ea typeface="+mj-ea"/>
              </a:rPr>
              <a:t>2</a:t>
            </a:r>
            <a:r>
              <a:rPr lang="ja-JP" altLang="en-US" sz="954">
                <a:latin typeface="+mj-ea"/>
                <a:ea typeface="+mj-ea"/>
              </a:rPr>
              <a:t>つの青と黄色を主に使いつつ、</a:t>
            </a:r>
            <a:endParaRPr lang="en-US" altLang="ja-JP" sz="954">
              <a:latin typeface="+mj-ea"/>
              <a:ea typeface="+mj-ea"/>
            </a:endParaRPr>
          </a:p>
          <a:p>
            <a:pPr>
              <a:lnSpc>
                <a:spcPct val="140000"/>
              </a:lnSpc>
            </a:pPr>
            <a:r>
              <a:rPr lang="ja-JP" altLang="en-US" sz="954">
                <a:latin typeface="+mj-ea"/>
                <a:ea typeface="+mj-ea"/>
              </a:rPr>
              <a:t>アクセントを付けたいときに他の色を使ってください。</a:t>
            </a:r>
          </a:p>
        </p:txBody>
      </p:sp>
    </p:spTree>
    <p:extLst>
      <p:ext uri="{BB962C8B-B14F-4D97-AF65-F5344CB8AC3E}">
        <p14:creationId xmlns:p14="http://schemas.microsoft.com/office/powerpoint/2010/main" val="41079397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DF33094-2AE7-F73D-ECD5-735F3155F2A4}"/>
              </a:ext>
            </a:extLst>
          </p:cNvPr>
          <p:cNvSpPr>
            <a:spLocks noGrp="1"/>
          </p:cNvSpPr>
          <p:nvPr>
            <p:ph type="body" sz="quarter" idx="10"/>
          </p:nvPr>
        </p:nvSpPr>
        <p:spPr>
          <a:xfrm>
            <a:off x="3233621" y="241207"/>
            <a:ext cx="3438762" cy="444096"/>
          </a:xfrm>
        </p:spPr>
        <p:txBody>
          <a:bodyPr/>
          <a:lstStyle/>
          <a:p>
            <a:r>
              <a:rPr lang="ja-JP" altLang="en-US">
                <a:latin typeface="+mj-ea"/>
                <a:ea typeface="+mj-ea"/>
              </a:rPr>
              <a:t>ワークショップの構成</a:t>
            </a:r>
          </a:p>
        </p:txBody>
      </p:sp>
      <p:sp>
        <p:nvSpPr>
          <p:cNvPr id="10" name="テキスト ボックス 9">
            <a:extLst>
              <a:ext uri="{FF2B5EF4-FFF2-40B4-BE49-F238E27FC236}">
                <a16:creationId xmlns:a16="http://schemas.microsoft.com/office/drawing/2014/main" id="{0C73FE28-8FE2-41A3-3E56-E6B80DF00555}"/>
              </a:ext>
            </a:extLst>
          </p:cNvPr>
          <p:cNvSpPr txBox="1"/>
          <p:nvPr/>
        </p:nvSpPr>
        <p:spPr>
          <a:xfrm>
            <a:off x="756993" y="1351896"/>
            <a:ext cx="8392041" cy="346313"/>
          </a:xfrm>
          <a:prstGeom prst="rect">
            <a:avLst/>
          </a:prstGeom>
          <a:noFill/>
        </p:spPr>
        <p:txBody>
          <a:bodyPr wrap="none" rtlCol="0">
            <a:spAutoFit/>
          </a:bodyPr>
          <a:lstStyle/>
          <a:p>
            <a:pPr algn="ctr">
              <a:lnSpc>
                <a:spcPct val="110000"/>
              </a:lnSpc>
            </a:pPr>
            <a:r>
              <a:rPr kumimoji="1" lang="ja-JP" altLang="en-US" sz="1600">
                <a:latin typeface="+mj-ea"/>
                <a:ea typeface="+mj-ea"/>
              </a:rPr>
              <a:t>ステップバイステップでプログラミングの方法を学び、最後は自由に作品を制作します。</a:t>
            </a:r>
          </a:p>
        </p:txBody>
      </p:sp>
      <p:grpSp>
        <p:nvGrpSpPr>
          <p:cNvPr id="17" name="グループ化 16">
            <a:extLst>
              <a:ext uri="{FF2B5EF4-FFF2-40B4-BE49-F238E27FC236}">
                <a16:creationId xmlns:a16="http://schemas.microsoft.com/office/drawing/2014/main" id="{45183A94-4066-9D3F-B029-94D40C5156E4}"/>
              </a:ext>
            </a:extLst>
          </p:cNvPr>
          <p:cNvGrpSpPr/>
          <p:nvPr/>
        </p:nvGrpSpPr>
        <p:grpSpPr>
          <a:xfrm>
            <a:off x="992999" y="2059574"/>
            <a:ext cx="7920001" cy="3960000"/>
            <a:chOff x="992999" y="2659649"/>
            <a:chExt cx="7920001" cy="3240000"/>
          </a:xfrm>
        </p:grpSpPr>
        <p:grpSp>
          <p:nvGrpSpPr>
            <p:cNvPr id="9" name="グループ化 8">
              <a:extLst>
                <a:ext uri="{FF2B5EF4-FFF2-40B4-BE49-F238E27FC236}">
                  <a16:creationId xmlns:a16="http://schemas.microsoft.com/office/drawing/2014/main" id="{319E64DF-22CC-A9C3-1989-945DD819D1AA}"/>
                </a:ext>
              </a:extLst>
            </p:cNvPr>
            <p:cNvGrpSpPr/>
            <p:nvPr/>
          </p:nvGrpSpPr>
          <p:grpSpPr>
            <a:xfrm>
              <a:off x="993000" y="2659649"/>
              <a:ext cx="7920000" cy="3240000"/>
              <a:chOff x="993000" y="2659649"/>
              <a:chExt cx="7920000" cy="3240000"/>
            </a:xfrm>
          </p:grpSpPr>
          <p:sp>
            <p:nvSpPr>
              <p:cNvPr id="6" name="正方形/長方形 5">
                <a:extLst>
                  <a:ext uri="{FF2B5EF4-FFF2-40B4-BE49-F238E27FC236}">
                    <a16:creationId xmlns:a16="http://schemas.microsoft.com/office/drawing/2014/main" id="{741536D8-4537-052C-AD36-752042B4F2F5}"/>
                  </a:ext>
                </a:extLst>
              </p:cNvPr>
              <p:cNvSpPr/>
              <p:nvPr/>
            </p:nvSpPr>
            <p:spPr>
              <a:xfrm>
                <a:off x="993000" y="4819649"/>
                <a:ext cx="7920000" cy="1080000"/>
              </a:xfrm>
              <a:prstGeom prst="rect">
                <a:avLst/>
              </a:prstGeom>
              <a:solidFill>
                <a:schemeClr val="accent1">
                  <a:lumMod val="20000"/>
                  <a:lumOff val="8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7" name="正方形/長方形 6">
                <a:extLst>
                  <a:ext uri="{FF2B5EF4-FFF2-40B4-BE49-F238E27FC236}">
                    <a16:creationId xmlns:a16="http://schemas.microsoft.com/office/drawing/2014/main" id="{580252DE-B944-07C4-B54A-673C6C4D97F8}"/>
                  </a:ext>
                </a:extLst>
              </p:cNvPr>
              <p:cNvSpPr/>
              <p:nvPr/>
            </p:nvSpPr>
            <p:spPr>
              <a:xfrm>
                <a:off x="3153000" y="3739649"/>
                <a:ext cx="5760000" cy="1080000"/>
              </a:xfrm>
              <a:prstGeom prst="rect">
                <a:avLst/>
              </a:prstGeom>
              <a:solidFill>
                <a:schemeClr val="accent1">
                  <a:lumMod val="60000"/>
                  <a:lumOff val="4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8" name="正方形/長方形 7">
                <a:extLst>
                  <a:ext uri="{FF2B5EF4-FFF2-40B4-BE49-F238E27FC236}">
                    <a16:creationId xmlns:a16="http://schemas.microsoft.com/office/drawing/2014/main" id="{776DA4BF-16CF-C730-41B3-B69E493A6EAC}"/>
                  </a:ext>
                </a:extLst>
              </p:cNvPr>
              <p:cNvSpPr/>
              <p:nvPr/>
            </p:nvSpPr>
            <p:spPr>
              <a:xfrm>
                <a:off x="5313000" y="2659649"/>
                <a:ext cx="3600000" cy="1080000"/>
              </a:xfrm>
              <a:prstGeom prst="rect">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grpSp>
        <p:sp>
          <p:nvSpPr>
            <p:cNvPr id="11" name="テキスト ボックス 10">
              <a:extLst>
                <a:ext uri="{FF2B5EF4-FFF2-40B4-BE49-F238E27FC236}">
                  <a16:creationId xmlns:a16="http://schemas.microsoft.com/office/drawing/2014/main" id="{EC3263E4-1ABE-937E-97C0-92D56B987FB9}"/>
                </a:ext>
              </a:extLst>
            </p:cNvPr>
            <p:cNvSpPr txBox="1"/>
            <p:nvPr/>
          </p:nvSpPr>
          <p:spPr>
            <a:xfrm>
              <a:off x="993000" y="4898233"/>
              <a:ext cx="1332416" cy="281825"/>
            </a:xfrm>
            <a:prstGeom prst="rect">
              <a:avLst/>
            </a:prstGeom>
            <a:noFill/>
          </p:spPr>
          <p:txBody>
            <a:bodyPr wrap="none" rtlCol="0">
              <a:spAutoFit/>
            </a:bodyPr>
            <a:lstStyle/>
            <a:p>
              <a:pPr algn="l">
                <a:lnSpc>
                  <a:spcPct val="110000"/>
                </a:lnSpc>
              </a:pPr>
              <a:r>
                <a:rPr kumimoji="1" lang="ja-JP" altLang="en-US" sz="1600" b="1">
                  <a:latin typeface="+mj-ea"/>
                  <a:ea typeface="+mj-ea"/>
                </a:rPr>
                <a:t>ミッション</a:t>
              </a:r>
              <a:r>
                <a:rPr kumimoji="1" lang="en-US" altLang="ja-JP" sz="1600" b="1">
                  <a:latin typeface="+mj-ea"/>
                  <a:ea typeface="+mj-ea"/>
                </a:rPr>
                <a:t>1</a:t>
              </a:r>
              <a:endParaRPr kumimoji="1" lang="ja-JP" altLang="en-US" sz="1600" b="1">
                <a:latin typeface="+mj-ea"/>
                <a:ea typeface="+mj-ea"/>
              </a:endParaRPr>
            </a:p>
          </p:txBody>
        </p:sp>
        <p:sp>
          <p:nvSpPr>
            <p:cNvPr id="12" name="テキスト ボックス 11">
              <a:extLst>
                <a:ext uri="{FF2B5EF4-FFF2-40B4-BE49-F238E27FC236}">
                  <a16:creationId xmlns:a16="http://schemas.microsoft.com/office/drawing/2014/main" id="{10174771-2D16-44A3-55A4-B64D44BC1E5C}"/>
                </a:ext>
              </a:extLst>
            </p:cNvPr>
            <p:cNvSpPr txBox="1"/>
            <p:nvPr/>
          </p:nvSpPr>
          <p:spPr>
            <a:xfrm>
              <a:off x="3153000" y="3818223"/>
              <a:ext cx="1332416" cy="281825"/>
            </a:xfrm>
            <a:prstGeom prst="rect">
              <a:avLst/>
            </a:prstGeom>
            <a:noFill/>
          </p:spPr>
          <p:txBody>
            <a:bodyPr wrap="none" rtlCol="0">
              <a:spAutoFit/>
            </a:bodyPr>
            <a:lstStyle/>
            <a:p>
              <a:pPr algn="l">
                <a:lnSpc>
                  <a:spcPct val="110000"/>
                </a:lnSpc>
              </a:pPr>
              <a:r>
                <a:rPr kumimoji="1" lang="ja-JP" altLang="en-US" sz="1600" b="1">
                  <a:solidFill>
                    <a:schemeClr val="bg1"/>
                  </a:solidFill>
                  <a:latin typeface="+mj-ea"/>
                  <a:ea typeface="+mj-ea"/>
                </a:rPr>
                <a:t>ミッション</a:t>
              </a:r>
              <a:r>
                <a:rPr kumimoji="1" lang="en-US" altLang="ja-JP" sz="1600" b="1">
                  <a:solidFill>
                    <a:schemeClr val="bg1"/>
                  </a:solidFill>
                  <a:latin typeface="+mj-ea"/>
                  <a:ea typeface="+mj-ea"/>
                </a:rPr>
                <a:t>2</a:t>
              </a:r>
              <a:endParaRPr kumimoji="1" lang="ja-JP" altLang="en-US" sz="1600" b="1">
                <a:solidFill>
                  <a:schemeClr val="bg1"/>
                </a:solidFill>
                <a:latin typeface="+mj-ea"/>
                <a:ea typeface="+mj-ea"/>
              </a:endParaRPr>
            </a:p>
          </p:txBody>
        </p:sp>
        <p:sp>
          <p:nvSpPr>
            <p:cNvPr id="13" name="テキスト ボックス 12">
              <a:extLst>
                <a:ext uri="{FF2B5EF4-FFF2-40B4-BE49-F238E27FC236}">
                  <a16:creationId xmlns:a16="http://schemas.microsoft.com/office/drawing/2014/main" id="{9236EF3D-579A-6425-5660-135019467732}"/>
                </a:ext>
              </a:extLst>
            </p:cNvPr>
            <p:cNvSpPr txBox="1"/>
            <p:nvPr/>
          </p:nvSpPr>
          <p:spPr>
            <a:xfrm>
              <a:off x="5313000" y="2738223"/>
              <a:ext cx="1332416" cy="281825"/>
            </a:xfrm>
            <a:prstGeom prst="rect">
              <a:avLst/>
            </a:prstGeom>
            <a:noFill/>
          </p:spPr>
          <p:txBody>
            <a:bodyPr wrap="none" rtlCol="0">
              <a:spAutoFit/>
            </a:bodyPr>
            <a:lstStyle/>
            <a:p>
              <a:pPr algn="l">
                <a:lnSpc>
                  <a:spcPct val="110000"/>
                </a:lnSpc>
              </a:pPr>
              <a:r>
                <a:rPr kumimoji="1" lang="ja-JP" altLang="en-US" sz="1600" b="1">
                  <a:solidFill>
                    <a:schemeClr val="bg1"/>
                  </a:solidFill>
                  <a:latin typeface="+mj-ea"/>
                  <a:ea typeface="+mj-ea"/>
                </a:rPr>
                <a:t>ミッション</a:t>
              </a:r>
              <a:r>
                <a:rPr kumimoji="1" lang="en-US" altLang="ja-JP" sz="1600" b="1">
                  <a:solidFill>
                    <a:schemeClr val="bg1"/>
                  </a:solidFill>
                  <a:latin typeface="+mj-ea"/>
                  <a:ea typeface="+mj-ea"/>
                </a:rPr>
                <a:t>3</a:t>
              </a:r>
              <a:endParaRPr kumimoji="1" lang="ja-JP" altLang="en-US" sz="1600" b="1">
                <a:solidFill>
                  <a:schemeClr val="bg1"/>
                </a:solidFill>
                <a:latin typeface="+mj-ea"/>
                <a:ea typeface="+mj-ea"/>
              </a:endParaRPr>
            </a:p>
          </p:txBody>
        </p:sp>
        <p:sp>
          <p:nvSpPr>
            <p:cNvPr id="14" name="テキスト ボックス 13">
              <a:extLst>
                <a:ext uri="{FF2B5EF4-FFF2-40B4-BE49-F238E27FC236}">
                  <a16:creationId xmlns:a16="http://schemas.microsoft.com/office/drawing/2014/main" id="{1EC2E2FC-C828-9F19-6EA3-D694C172EA06}"/>
                </a:ext>
              </a:extLst>
            </p:cNvPr>
            <p:cNvSpPr txBox="1"/>
            <p:nvPr/>
          </p:nvSpPr>
          <p:spPr>
            <a:xfrm>
              <a:off x="992999" y="5165962"/>
              <a:ext cx="5487400" cy="396455"/>
            </a:xfrm>
            <a:prstGeom prst="rect">
              <a:avLst/>
            </a:prstGeom>
            <a:noFill/>
          </p:spPr>
          <p:txBody>
            <a:bodyPr wrap="none" rtlCol="0">
              <a:spAutoFit/>
            </a:bodyPr>
            <a:lstStyle/>
            <a:p>
              <a:pPr algn="l">
                <a:lnSpc>
                  <a:spcPct val="110000"/>
                </a:lnSpc>
              </a:pPr>
              <a:r>
                <a:rPr kumimoji="1" lang="en-US" altLang="ja-JP" sz="1200">
                  <a:latin typeface="+mj-ea"/>
                  <a:ea typeface="+mj-ea"/>
                </a:rPr>
                <a:t>MESH</a:t>
              </a:r>
              <a:r>
                <a:rPr kumimoji="1" lang="ja-JP" altLang="en-US" sz="1200">
                  <a:latin typeface="+mj-ea"/>
                  <a:ea typeface="+mj-ea"/>
                </a:rPr>
                <a:t>ブロックとタブレットを使って、</a:t>
              </a:r>
              <a:r>
                <a:rPr kumimoji="1" lang="en-US" altLang="ja-JP" sz="1200">
                  <a:latin typeface="+mj-ea"/>
                  <a:ea typeface="+mj-ea"/>
                </a:rPr>
                <a:t>MESH</a:t>
              </a:r>
              <a:r>
                <a:rPr kumimoji="1" lang="ja-JP" altLang="en-US" sz="1200">
                  <a:latin typeface="+mj-ea"/>
                  <a:ea typeface="+mj-ea"/>
                </a:rPr>
                <a:t>の基本的な使い方を学びます。</a:t>
              </a:r>
              <a:r>
                <a:rPr kumimoji="1" lang="en-US" altLang="ja-JP" sz="1200">
                  <a:latin typeface="+mj-ea"/>
                  <a:ea typeface="+mj-ea"/>
                </a:rPr>
                <a:t/>
              </a:r>
              <a:br>
                <a:rPr kumimoji="1" lang="en-US" altLang="ja-JP" sz="1200">
                  <a:latin typeface="+mj-ea"/>
                  <a:ea typeface="+mj-ea"/>
                </a:rPr>
              </a:br>
              <a:r>
                <a:rPr kumimoji="1" lang="ja-JP" altLang="en-US" sz="1200">
                  <a:latin typeface="+mj-ea"/>
                  <a:ea typeface="+mj-ea"/>
                </a:rPr>
                <a:t>「○○すると□□する」というプログラミングの基本を体験します。</a:t>
              </a:r>
            </a:p>
          </p:txBody>
        </p:sp>
        <p:sp>
          <p:nvSpPr>
            <p:cNvPr id="15" name="テキスト ボックス 14">
              <a:extLst>
                <a:ext uri="{FF2B5EF4-FFF2-40B4-BE49-F238E27FC236}">
                  <a16:creationId xmlns:a16="http://schemas.microsoft.com/office/drawing/2014/main" id="{FB9CE892-09D6-4597-02E0-2CF611807EB5}"/>
                </a:ext>
              </a:extLst>
            </p:cNvPr>
            <p:cNvSpPr txBox="1"/>
            <p:nvPr/>
          </p:nvSpPr>
          <p:spPr>
            <a:xfrm>
              <a:off x="3153000" y="4085962"/>
              <a:ext cx="5544000" cy="562655"/>
            </a:xfrm>
            <a:prstGeom prst="rect">
              <a:avLst/>
            </a:prstGeom>
            <a:noFill/>
          </p:spPr>
          <p:txBody>
            <a:bodyPr wrap="square" rtlCol="0">
              <a:spAutoFit/>
            </a:bodyPr>
            <a:lstStyle/>
            <a:p>
              <a:pPr algn="l">
                <a:lnSpc>
                  <a:spcPct val="110000"/>
                </a:lnSpc>
              </a:pPr>
              <a:r>
                <a:rPr kumimoji="1" lang="ja-JP" altLang="en-US" sz="1200">
                  <a:solidFill>
                    <a:schemeClr val="bg1"/>
                  </a:solidFill>
                  <a:latin typeface="+mj-ea"/>
                  <a:ea typeface="+mj-ea"/>
                </a:rPr>
                <a:t>ミッション</a:t>
              </a:r>
              <a:r>
                <a:rPr kumimoji="1" lang="en-US" altLang="ja-JP" sz="1200">
                  <a:solidFill>
                    <a:schemeClr val="bg1"/>
                  </a:solidFill>
                  <a:latin typeface="+mj-ea"/>
                  <a:ea typeface="+mj-ea"/>
                </a:rPr>
                <a:t>1</a:t>
              </a:r>
              <a:r>
                <a:rPr kumimoji="1" lang="ja-JP" altLang="en-US" sz="1200">
                  <a:solidFill>
                    <a:schemeClr val="bg1"/>
                  </a:solidFill>
                  <a:latin typeface="+mj-ea"/>
                  <a:ea typeface="+mj-ea"/>
                </a:rPr>
                <a:t>で学んだことをもとに、少し複雑なしくみにチャレンジします。</a:t>
              </a:r>
              <a:endParaRPr kumimoji="1" lang="en-US" altLang="ja-JP" sz="1200">
                <a:solidFill>
                  <a:schemeClr val="bg1"/>
                </a:solidFill>
                <a:latin typeface="+mj-ea"/>
                <a:ea typeface="+mj-ea"/>
              </a:endParaRPr>
            </a:p>
            <a:p>
              <a:pPr algn="l">
                <a:lnSpc>
                  <a:spcPct val="110000"/>
                </a:lnSpc>
              </a:pPr>
              <a:r>
                <a:rPr kumimoji="1" lang="ja-JP" altLang="en-US" sz="1200">
                  <a:solidFill>
                    <a:schemeClr val="bg1"/>
                  </a:solidFill>
                  <a:latin typeface="+mj-ea"/>
                  <a:ea typeface="+mj-ea"/>
                </a:rPr>
                <a:t>ミッションをクリアする方法に決まった正解はありません。想像力と創造力を働かせて、</a:t>
              </a:r>
              <a:r>
                <a:rPr kumimoji="1" lang="en-US" altLang="ja-JP" sz="1200">
                  <a:solidFill>
                    <a:schemeClr val="bg1"/>
                  </a:solidFill>
                  <a:latin typeface="+mj-ea"/>
                  <a:ea typeface="+mj-ea"/>
                </a:rPr>
                <a:t>IoT</a:t>
              </a:r>
              <a:r>
                <a:rPr kumimoji="1" lang="ja-JP" altLang="en-US" sz="1200">
                  <a:solidFill>
                    <a:schemeClr val="bg1"/>
                  </a:solidFill>
                  <a:latin typeface="+mj-ea"/>
                  <a:ea typeface="+mj-ea"/>
                </a:rPr>
                <a:t>のしくみを自分の手でつくり出していきます。</a:t>
              </a:r>
            </a:p>
          </p:txBody>
        </p:sp>
        <p:sp>
          <p:nvSpPr>
            <p:cNvPr id="16" name="テキスト ボックス 15">
              <a:extLst>
                <a:ext uri="{FF2B5EF4-FFF2-40B4-BE49-F238E27FC236}">
                  <a16:creationId xmlns:a16="http://schemas.microsoft.com/office/drawing/2014/main" id="{D7CCFB8C-00D6-C0D8-8498-BEEFBC573F89}"/>
                </a:ext>
              </a:extLst>
            </p:cNvPr>
            <p:cNvSpPr txBox="1"/>
            <p:nvPr/>
          </p:nvSpPr>
          <p:spPr>
            <a:xfrm>
              <a:off x="5312999" y="3005962"/>
              <a:ext cx="3600000" cy="562655"/>
            </a:xfrm>
            <a:prstGeom prst="rect">
              <a:avLst/>
            </a:prstGeom>
            <a:noFill/>
          </p:spPr>
          <p:txBody>
            <a:bodyPr wrap="square" rtlCol="0">
              <a:spAutoFit/>
            </a:bodyPr>
            <a:lstStyle/>
            <a:p>
              <a:pPr algn="l">
                <a:lnSpc>
                  <a:spcPct val="110000"/>
                </a:lnSpc>
              </a:pPr>
              <a:r>
                <a:rPr kumimoji="1" lang="ja-JP" altLang="en-US" sz="1200">
                  <a:solidFill>
                    <a:schemeClr val="bg1"/>
                  </a:solidFill>
                  <a:latin typeface="+mj-ea"/>
                  <a:ea typeface="+mj-ea"/>
                </a:rPr>
                <a:t>新しい遊びを考え、カタチにしていきます。</a:t>
              </a:r>
              <a:endParaRPr kumimoji="1" lang="en-US" altLang="ja-JP" sz="1200">
                <a:solidFill>
                  <a:schemeClr val="bg1"/>
                </a:solidFill>
                <a:latin typeface="+mj-ea"/>
                <a:ea typeface="+mj-ea"/>
              </a:endParaRPr>
            </a:p>
            <a:p>
              <a:pPr algn="l">
                <a:lnSpc>
                  <a:spcPct val="110000"/>
                </a:lnSpc>
              </a:pPr>
              <a:r>
                <a:rPr kumimoji="1" lang="ja-JP" altLang="en-US" sz="1200">
                  <a:solidFill>
                    <a:schemeClr val="bg1"/>
                  </a:solidFill>
                  <a:latin typeface="+mj-ea"/>
                  <a:ea typeface="+mj-ea"/>
                </a:rPr>
                <a:t>既存の遊びをアップデートしたり、まったく新しい遊びを開発したり、自由な発想で楽しみます。</a:t>
              </a:r>
            </a:p>
          </p:txBody>
        </p:sp>
      </p:grpSp>
      <p:cxnSp>
        <p:nvCxnSpPr>
          <p:cNvPr id="4" name="直線矢印コネクタ 3">
            <a:extLst>
              <a:ext uri="{FF2B5EF4-FFF2-40B4-BE49-F238E27FC236}">
                <a16:creationId xmlns:a16="http://schemas.microsoft.com/office/drawing/2014/main" id="{809CCF2F-00FF-7CC8-6B8A-C4D51775F3B2}"/>
              </a:ext>
            </a:extLst>
          </p:cNvPr>
          <p:cNvCxnSpPr/>
          <p:nvPr/>
        </p:nvCxnSpPr>
        <p:spPr>
          <a:xfrm flipV="1">
            <a:off x="1351280" y="2265680"/>
            <a:ext cx="3241040" cy="1940560"/>
          </a:xfrm>
          <a:prstGeom prst="straightConnector1">
            <a:avLst/>
          </a:prstGeom>
          <a:ln w="127000" cap="sq">
            <a:solidFill>
              <a:schemeClr val="accent4">
                <a:alpha val="50000"/>
              </a:schemeClr>
            </a:solidFill>
            <a:beve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991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3884440" y="241207"/>
            <a:ext cx="2137124" cy="444096"/>
          </a:xfrm>
        </p:spPr>
        <p:txBody>
          <a:bodyPr/>
          <a:lstStyle/>
          <a:p>
            <a:r>
              <a:rPr kumimoji="1" lang="ja-JP" altLang="en-US">
                <a:latin typeface="+mj-ea"/>
                <a:ea typeface="+mj-ea"/>
              </a:rPr>
              <a:t>用意するもの</a:t>
            </a:r>
          </a:p>
        </p:txBody>
      </p:sp>
      <p:pic>
        <p:nvPicPr>
          <p:cNvPr id="9" name="図 8">
            <a:extLst>
              <a:ext uri="{FF2B5EF4-FFF2-40B4-BE49-F238E27FC236}">
                <a16:creationId xmlns:a16="http://schemas.microsoft.com/office/drawing/2014/main" id="{E7664828-2A74-5596-D1B1-F10EBE9384F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73610" y="1277691"/>
            <a:ext cx="1590814" cy="1148782"/>
          </a:xfrm>
          <a:prstGeom prst="rect">
            <a:avLst/>
          </a:prstGeom>
        </p:spPr>
      </p:pic>
      <p:sp>
        <p:nvSpPr>
          <p:cNvPr id="6" name="テキスト ボックス 5">
            <a:extLst>
              <a:ext uri="{FF2B5EF4-FFF2-40B4-BE49-F238E27FC236}">
                <a16:creationId xmlns:a16="http://schemas.microsoft.com/office/drawing/2014/main" id="{7AAA54EC-BAA1-8AB3-B354-6E3F9FED5FE4}"/>
              </a:ext>
            </a:extLst>
          </p:cNvPr>
          <p:cNvSpPr txBox="1"/>
          <p:nvPr/>
        </p:nvSpPr>
        <p:spPr>
          <a:xfrm>
            <a:off x="585021" y="1146540"/>
            <a:ext cx="6853158" cy="5274329"/>
          </a:xfrm>
          <a:prstGeom prst="rect">
            <a:avLst/>
          </a:prstGeom>
          <a:noFill/>
        </p:spPr>
        <p:txBody>
          <a:bodyPr wrap="square" rtlCol="0">
            <a:spAutoFit/>
          </a:bodyPr>
          <a:lstStyle/>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▶タブレット</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j-ea"/>
                <a:ea typeface="+mj-ea"/>
              </a:rPr>
              <a:t>MESH</a:t>
            </a:r>
            <a:r>
              <a:rPr kumimoji="1" lang="ja-JP" altLang="en-US" sz="1000" b="0" i="0" u="none" strike="noStrike" kern="1200" cap="none" spc="0" normalizeH="0" baseline="0" noProof="0">
                <a:ln>
                  <a:noFill/>
                </a:ln>
                <a:solidFill>
                  <a:prstClr val="black"/>
                </a:solidFill>
                <a:effectLst/>
                <a:uLnTx/>
                <a:uFillTx/>
                <a:latin typeface="+mj-ea"/>
                <a:ea typeface="+mj-ea"/>
              </a:rPr>
              <a:t>を接続（ペアリング）し、プログラミングを行うタブレット</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事前に</a:t>
            </a:r>
            <a:r>
              <a:rPr kumimoji="1" lang="en-US" altLang="ja-JP" sz="1000" b="0" i="0" u="none" strike="noStrike" kern="1200" cap="none" spc="0" normalizeH="0" baseline="0" noProof="0">
                <a:ln>
                  <a:noFill/>
                </a:ln>
                <a:solidFill>
                  <a:prstClr val="black"/>
                </a:solidFill>
                <a:effectLst/>
                <a:uLnTx/>
                <a:uFillTx/>
                <a:latin typeface="+mj-ea"/>
                <a:ea typeface="+mj-ea"/>
              </a:rPr>
              <a:t>MESH</a:t>
            </a:r>
            <a:r>
              <a:rPr kumimoji="1" lang="ja-JP" altLang="en-US" sz="1000" b="0" i="0" u="none" strike="noStrike" kern="1200" cap="none" spc="0" normalizeH="0" baseline="0" noProof="0">
                <a:ln>
                  <a:noFill/>
                </a:ln>
                <a:solidFill>
                  <a:prstClr val="black"/>
                </a:solidFill>
                <a:effectLst/>
                <a:uLnTx/>
                <a:uFillTx/>
                <a:latin typeface="+mj-ea"/>
                <a:ea typeface="+mj-ea"/>
              </a:rPr>
              <a:t>の環境を整え、充電も忘れずに行う。</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8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a:t>
            </a:r>
            <a:r>
              <a:rPr kumimoji="1" lang="en-US" altLang="ja-JP" sz="1000" b="1" i="0" u="none" strike="noStrike" kern="1200" cap="none" spc="0" normalizeH="0" baseline="0" noProof="0">
                <a:ln>
                  <a:noFill/>
                </a:ln>
                <a:solidFill>
                  <a:srgbClr val="EF59A1"/>
                </a:solidFill>
                <a:effectLst/>
                <a:uLnTx/>
                <a:uFillTx/>
                <a:latin typeface="+mj-ea"/>
                <a:ea typeface="+mj-ea"/>
              </a:rPr>
              <a:t>MESH</a:t>
            </a:r>
            <a:r>
              <a:rPr kumimoji="1" lang="ja-JP" altLang="en-US" sz="1000" b="1" i="0" u="none" strike="noStrike" kern="1200" cap="none" spc="0" normalizeH="0" baseline="0" noProof="0">
                <a:ln>
                  <a:noFill/>
                </a:ln>
                <a:solidFill>
                  <a:srgbClr val="EF59A1"/>
                </a:solidFill>
                <a:effectLst/>
                <a:uLnTx/>
                <a:uFillTx/>
                <a:latin typeface="+mj-ea"/>
                <a:ea typeface="+mj-ea"/>
              </a:rPr>
              <a:t>ブロック</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j-ea"/>
                <a:ea typeface="+mj-ea"/>
              </a:rPr>
              <a:t>LED</a:t>
            </a:r>
            <a:r>
              <a:rPr kumimoji="1" lang="ja-JP" altLang="en-US" sz="1000" b="0" i="0" u="none" strike="noStrike" kern="1200" cap="none" spc="0" normalizeH="0" baseline="0" noProof="0">
                <a:ln>
                  <a:noFill/>
                </a:ln>
                <a:solidFill>
                  <a:prstClr val="black"/>
                </a:solidFill>
                <a:effectLst/>
                <a:uLnTx/>
                <a:uFillTx/>
                <a:latin typeface="+mj-ea"/>
                <a:ea typeface="+mj-ea"/>
              </a:rPr>
              <a:t>ブロック、ボタンブロック、動きブロック、明るさブロック、</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人感センサーブロック、温度・湿度ブロック</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j-ea"/>
                <a:ea typeface="+mj-ea"/>
              </a:rPr>
              <a:t>※</a:t>
            </a:r>
            <a:r>
              <a:rPr kumimoji="1" lang="ja-JP" altLang="en-US" sz="1000" b="0" i="0" u="none" strike="noStrike" kern="1200" cap="none" spc="0" normalizeH="0" baseline="0" noProof="0">
                <a:ln>
                  <a:noFill/>
                </a:ln>
                <a:solidFill>
                  <a:prstClr val="black"/>
                </a:solidFill>
                <a:effectLst/>
                <a:uLnTx/>
                <a:uFillTx/>
                <a:latin typeface="+mj-ea"/>
                <a:ea typeface="+mj-ea"/>
              </a:rPr>
              <a:t>充電も忘れずに行う。グレーの</a:t>
            </a:r>
            <a:r>
              <a:rPr kumimoji="1" lang="en-US" altLang="ja-JP" sz="1000" b="0" i="0" u="none" strike="noStrike" kern="1200" cap="none" spc="0" normalizeH="0" baseline="0" noProof="0">
                <a:ln>
                  <a:noFill/>
                </a:ln>
                <a:solidFill>
                  <a:prstClr val="black"/>
                </a:solidFill>
                <a:effectLst/>
                <a:uLnTx/>
                <a:uFillTx/>
                <a:latin typeface="+mj-ea"/>
                <a:ea typeface="+mj-ea"/>
              </a:rPr>
              <a:t>GPIO</a:t>
            </a:r>
            <a:r>
              <a:rPr kumimoji="1" lang="ja-JP" altLang="en-US" sz="1000" b="0" i="0" u="none" strike="noStrike" kern="1200" cap="none" spc="0" normalizeH="0" baseline="0" noProof="0">
                <a:ln>
                  <a:noFill/>
                </a:ln>
                <a:solidFill>
                  <a:prstClr val="black"/>
                </a:solidFill>
                <a:effectLst/>
                <a:uLnTx/>
                <a:uFillTx/>
                <a:latin typeface="+mj-ea"/>
                <a:ea typeface="+mj-ea"/>
              </a:rPr>
              <a:t>ブロックは本ワークショップでは使用しない。</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1000" b="1" i="0" u="none" strike="noStrike" kern="1200" cap="none" spc="0" normalizeH="0" baseline="0" noProof="0">
              <a:ln>
                <a:noFill/>
              </a:ln>
              <a:solidFill>
                <a:srgbClr val="7FC036"/>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▶カード、シート、コマ</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遊びの天才への道シート、ものカード、ミッションカード、ワークシート</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ワークショップスライド、コマとなるもの</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8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▶ミッション</a:t>
            </a:r>
            <a:r>
              <a:rPr kumimoji="1" lang="en-US" altLang="ja-JP" sz="1000" b="1">
                <a:solidFill>
                  <a:srgbClr val="EF59A1"/>
                </a:solidFill>
                <a:latin typeface="+mj-ea"/>
                <a:ea typeface="+mj-ea"/>
              </a:rPr>
              <a:t>2</a:t>
            </a:r>
            <a:r>
              <a:rPr kumimoji="1" lang="ja-JP" altLang="en-US" sz="1000" b="1" i="0" u="none" strike="noStrike" kern="1200" cap="none" spc="0" normalizeH="0" baseline="0" noProof="0">
                <a:ln>
                  <a:noFill/>
                </a:ln>
                <a:solidFill>
                  <a:srgbClr val="EF59A1"/>
                </a:solidFill>
                <a:effectLst/>
                <a:uLnTx/>
                <a:uFillTx/>
                <a:latin typeface="+mj-ea"/>
                <a:ea typeface="+mj-ea"/>
              </a:rPr>
              <a:t>で使用する雑貨</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ハンガー、わりばし、紙コップ、サングラス、スプーン、イス</a:t>
            </a: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8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▶その他道具類</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effectLst/>
                <a:uLnTx/>
                <a:uFillTx/>
                <a:latin typeface="+mj-ea"/>
                <a:ea typeface="+mj-ea"/>
              </a:rPr>
              <a:t>両面テープ、マスキングテープ、輪ゴムなど、</a:t>
            </a:r>
            <a:r>
              <a:rPr kumimoji="1" lang="en-US" altLang="ja-JP" sz="1000" b="0" i="0" u="none" strike="noStrike" kern="1200" cap="none" spc="0" normalizeH="0" baseline="0" noProof="0">
                <a:ln>
                  <a:noFill/>
                </a:ln>
                <a:effectLst/>
                <a:uLnTx/>
                <a:uFillTx/>
                <a:latin typeface="+mj-ea"/>
                <a:ea typeface="+mj-ea"/>
              </a:rPr>
              <a:t>MESH</a:t>
            </a:r>
            <a:r>
              <a:rPr kumimoji="1" lang="ja-JP" altLang="en-US" sz="1000">
                <a:latin typeface="+mj-ea"/>
                <a:ea typeface="+mj-ea"/>
              </a:rPr>
              <a:t>ブロックを雑貨に</a:t>
            </a:r>
            <a:endParaRPr kumimoji="1" lang="en-US" altLang="ja-JP" sz="1000">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a:latin typeface="+mj-ea"/>
                <a:ea typeface="+mj-ea"/>
              </a:rPr>
              <a:t>固定するために必要な消耗品。</a:t>
            </a:r>
            <a:endParaRPr kumimoji="1" lang="en-US" altLang="ja-JP" sz="1000">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a:latin typeface="+mj-ea"/>
                <a:ea typeface="+mj-ea"/>
              </a:rPr>
              <a:t>また、</a:t>
            </a:r>
            <a:r>
              <a:rPr kumimoji="1" lang="ja-JP" altLang="en-US" sz="1000" b="0" i="0" u="none" strike="noStrike" kern="1200" cap="none" spc="0" normalizeH="0" baseline="0" noProof="0">
                <a:ln>
                  <a:noFill/>
                </a:ln>
                <a:effectLst/>
                <a:uLnTx/>
                <a:uFillTx/>
                <a:latin typeface="+mj-ea"/>
                <a:ea typeface="+mj-ea"/>
              </a:rPr>
              <a:t>はさみ、厚紙、色鉛筆など工作用具もあると良い。</a:t>
            </a:r>
            <a:endParaRPr kumimoji="1" lang="en-US" altLang="ja-JP" sz="1000" b="0" i="0" u="none" strike="noStrike" kern="1200" cap="none" spc="0" normalizeH="0" baseline="0" noProof="0">
              <a:ln>
                <a:noFill/>
              </a:ln>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8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▶筆記具</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アイデア出しの付せんやワークシートに記入するための筆記具</a:t>
            </a:r>
            <a:endParaRPr kumimoji="1" lang="en-US" altLang="ja-JP" sz="10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endParaRPr kumimoji="1" lang="en-US" altLang="ja-JP" sz="800" b="0" i="0" u="none" strike="noStrike" kern="1200" cap="none" spc="0" normalizeH="0" baseline="0" noProof="0">
              <a:ln>
                <a:noFill/>
              </a:ln>
              <a:solidFill>
                <a:prstClr val="black"/>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rPr>
              <a:t>▶あったらいいもの</a:t>
            </a:r>
            <a:endParaRPr kumimoji="1" lang="en-US" altLang="ja-JP" sz="1000" b="1" i="0" u="none" strike="noStrike" kern="1200" cap="none" spc="0" normalizeH="0" baseline="0" noProof="0">
              <a:ln>
                <a:noFill/>
              </a:ln>
              <a:solidFill>
                <a:srgbClr val="EF59A1"/>
              </a:solidFill>
              <a:effectLst/>
              <a:uLnTx/>
              <a:uFillTx/>
              <a:latin typeface="+mj-ea"/>
              <a:ea typeface="+mj-ea"/>
            </a:endParaRPr>
          </a:p>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j-ea"/>
                <a:ea typeface="+mj-ea"/>
              </a:rPr>
              <a:t>スライド投影用モニタ、時計・タイマー</a:t>
            </a:r>
            <a:endParaRPr kumimoji="1" lang="en-US" altLang="ja-JP" sz="1000" b="0" i="0" u="none" strike="noStrike" kern="1200" cap="none" spc="0" normalizeH="0" baseline="0" noProof="0">
              <a:ln>
                <a:noFill/>
              </a:ln>
              <a:solidFill>
                <a:prstClr val="black"/>
              </a:solidFill>
              <a:effectLst/>
              <a:uLnTx/>
              <a:uFillTx/>
              <a:latin typeface="+mj-ea"/>
              <a:ea typeface="+mj-ea"/>
            </a:endParaRPr>
          </a:p>
        </p:txBody>
      </p:sp>
      <p:pic>
        <p:nvPicPr>
          <p:cNvPr id="14" name="図 13">
            <a:extLst>
              <a:ext uri="{FF2B5EF4-FFF2-40B4-BE49-F238E27FC236}">
                <a16:creationId xmlns:a16="http://schemas.microsoft.com/office/drawing/2014/main" id="{53B57A87-16D5-B637-2749-A5BFD8F61C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56959" y="3673732"/>
            <a:ext cx="1154539" cy="881102"/>
          </a:xfrm>
          <a:prstGeom prst="rect">
            <a:avLst/>
          </a:prstGeom>
          <a:solidFill>
            <a:schemeClr val="bg1">
              <a:lumMod val="85000"/>
            </a:schemeClr>
          </a:solidFill>
          <a:ln>
            <a:solidFill>
              <a:schemeClr val="bg1">
                <a:lumMod val="85000"/>
              </a:schemeClr>
            </a:solidFill>
          </a:ln>
        </p:spPr>
      </p:pic>
      <p:pic>
        <p:nvPicPr>
          <p:cNvPr id="16" name="図 15">
            <a:extLst>
              <a:ext uri="{FF2B5EF4-FFF2-40B4-BE49-F238E27FC236}">
                <a16:creationId xmlns:a16="http://schemas.microsoft.com/office/drawing/2014/main" id="{454DA5EA-0954-3BD2-764B-47DDABCCCEE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78993" y="3673732"/>
            <a:ext cx="1175514" cy="881102"/>
          </a:xfrm>
          <a:prstGeom prst="rect">
            <a:avLst/>
          </a:prstGeom>
          <a:solidFill>
            <a:schemeClr val="bg1"/>
          </a:solidFill>
          <a:ln>
            <a:solidFill>
              <a:schemeClr val="bg1">
                <a:lumMod val="85000"/>
              </a:schemeClr>
            </a:solidFill>
          </a:ln>
        </p:spPr>
      </p:pic>
      <p:pic>
        <p:nvPicPr>
          <p:cNvPr id="17" name="図 16">
            <a:extLst>
              <a:ext uri="{FF2B5EF4-FFF2-40B4-BE49-F238E27FC236}">
                <a16:creationId xmlns:a16="http://schemas.microsoft.com/office/drawing/2014/main" id="{F4D79FE6-0DEA-9973-7C82-E3AAA986985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45837" y="2682017"/>
            <a:ext cx="1337874" cy="945104"/>
          </a:xfrm>
          <a:prstGeom prst="rect">
            <a:avLst/>
          </a:prstGeom>
        </p:spPr>
      </p:pic>
      <p:pic>
        <p:nvPicPr>
          <p:cNvPr id="19" name="図 18">
            <a:extLst>
              <a:ext uri="{FF2B5EF4-FFF2-40B4-BE49-F238E27FC236}">
                <a16:creationId xmlns:a16="http://schemas.microsoft.com/office/drawing/2014/main" id="{318554B7-AC40-CB1C-C1AF-2FB1AAEB2F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00963" y="2695812"/>
            <a:ext cx="1288293" cy="983688"/>
          </a:xfrm>
          <a:prstGeom prst="rect">
            <a:avLst/>
          </a:prstGeom>
        </p:spPr>
      </p:pic>
      <p:pic>
        <p:nvPicPr>
          <p:cNvPr id="20" name="図 19">
            <a:extLst>
              <a:ext uri="{FF2B5EF4-FFF2-40B4-BE49-F238E27FC236}">
                <a16:creationId xmlns:a16="http://schemas.microsoft.com/office/drawing/2014/main" id="{14BBC969-C121-102B-B2EE-8E6CAD1BC704}"/>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14734" t="33018" r="15582" b="29234"/>
          <a:stretch/>
        </p:blipFill>
        <p:spPr>
          <a:xfrm>
            <a:off x="8318091" y="4021579"/>
            <a:ext cx="833251" cy="451366"/>
          </a:xfrm>
          <a:prstGeom prst="rect">
            <a:avLst/>
          </a:prstGeom>
        </p:spPr>
      </p:pic>
      <p:pic>
        <p:nvPicPr>
          <p:cNvPr id="21" name="図 20">
            <a:extLst>
              <a:ext uri="{FF2B5EF4-FFF2-40B4-BE49-F238E27FC236}">
                <a16:creationId xmlns:a16="http://schemas.microsoft.com/office/drawing/2014/main" id="{A82180D6-AA82-8860-FA6E-6E1285191A2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867053" y="4716757"/>
            <a:ext cx="1444877" cy="1444877"/>
          </a:xfrm>
          <a:prstGeom prst="rect">
            <a:avLst/>
          </a:prstGeom>
        </p:spPr>
      </p:pic>
      <p:pic>
        <p:nvPicPr>
          <p:cNvPr id="3" name="図 2">
            <a:extLst>
              <a:ext uri="{FF2B5EF4-FFF2-40B4-BE49-F238E27FC236}">
                <a16:creationId xmlns:a16="http://schemas.microsoft.com/office/drawing/2014/main" id="{1C8A3CB4-A266-5B73-7627-FBDDEB5B9DB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456691" y="2740416"/>
            <a:ext cx="1218948" cy="849275"/>
          </a:xfrm>
          <a:prstGeom prst="rect">
            <a:avLst/>
          </a:prstGeom>
        </p:spPr>
      </p:pic>
      <p:pic>
        <p:nvPicPr>
          <p:cNvPr id="1026" name="Picture 2" descr="画像">
            <a:extLst>
              <a:ext uri="{FF2B5EF4-FFF2-40B4-BE49-F238E27FC236}">
                <a16:creationId xmlns:a16="http://schemas.microsoft.com/office/drawing/2014/main" id="{576B2367-C494-1009-0BD0-8B3698A316EE}"/>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478993" y="4696692"/>
            <a:ext cx="2141545" cy="1428382"/>
          </a:xfrm>
          <a:prstGeom prst="rect">
            <a:avLst/>
          </a:prstGeom>
          <a:noFill/>
          <a:extLst>
            <a:ext uri="{909E8E84-426E-40DD-AFC4-6F175D3DCCD1}">
              <a14:hiddenFill xmlns:a14="http://schemas.microsoft.com/office/drawing/2010/main">
                <a:solidFill>
                  <a:srgbClr val="FFFFFF"/>
                </a:solidFill>
              </a14:hiddenFill>
            </a:ext>
          </a:extLst>
        </p:spPr>
      </p:pic>
      <p:pic>
        <p:nvPicPr>
          <p:cNvPr id="24" name="図 23">
            <a:extLst>
              <a:ext uri="{FF2B5EF4-FFF2-40B4-BE49-F238E27FC236}">
                <a16:creationId xmlns:a16="http://schemas.microsoft.com/office/drawing/2014/main" id="{EC28C52D-FFA7-6CB9-0CCF-8B03E16A222F}"/>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l="5783" t="10296" r="20997" b="48308"/>
          <a:stretch/>
        </p:blipFill>
        <p:spPr>
          <a:xfrm>
            <a:off x="5580132" y="1522739"/>
            <a:ext cx="1691157" cy="638570"/>
          </a:xfrm>
          <a:prstGeom prst="rect">
            <a:avLst/>
          </a:prstGeom>
        </p:spPr>
      </p:pic>
      <p:sp>
        <p:nvSpPr>
          <p:cNvPr id="7" name="テキスト ボックス 6">
            <a:extLst>
              <a:ext uri="{FF2B5EF4-FFF2-40B4-BE49-F238E27FC236}">
                <a16:creationId xmlns:a16="http://schemas.microsoft.com/office/drawing/2014/main" id="{945F424C-4658-50F6-B922-876BED37A231}"/>
              </a:ext>
            </a:extLst>
          </p:cNvPr>
          <p:cNvSpPr txBox="1"/>
          <p:nvPr/>
        </p:nvSpPr>
        <p:spPr>
          <a:xfrm>
            <a:off x="5478993" y="6114133"/>
            <a:ext cx="2141545" cy="272959"/>
          </a:xfrm>
          <a:prstGeom prst="rect">
            <a:avLst/>
          </a:prstGeom>
          <a:noFill/>
        </p:spPr>
        <p:txBody>
          <a:bodyPr wrap="square">
            <a:spAutoFit/>
          </a:bodyPr>
          <a:lstStyle/>
          <a:p>
            <a:pPr marL="0" marR="0" lvl="0" indent="0" algn="l" defTabSz="419938" rtl="0" eaLnBrk="1" fontAlgn="auto" latinLnBrk="0" hangingPunct="1">
              <a:lnSpc>
                <a:spcPct val="13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EF59A1"/>
                </a:solidFill>
                <a:effectLst/>
                <a:uLnTx/>
                <a:uFillTx/>
                <a:latin typeface="+mj-ea"/>
                <a:ea typeface="+mj-ea"/>
                <a:cs typeface="+mn-cs"/>
              </a:rPr>
              <a:t>▶ミッション</a:t>
            </a:r>
            <a:r>
              <a:rPr kumimoji="1" lang="en-US" altLang="ja-JP" sz="1000" b="1" i="0" u="none" strike="noStrike" kern="1200" cap="none" spc="0" normalizeH="0" baseline="0" noProof="0">
                <a:ln>
                  <a:noFill/>
                </a:ln>
                <a:solidFill>
                  <a:srgbClr val="EF59A1"/>
                </a:solidFill>
                <a:effectLst/>
                <a:uLnTx/>
                <a:uFillTx/>
                <a:latin typeface="+mj-ea"/>
                <a:ea typeface="+mj-ea"/>
                <a:cs typeface="+mn-cs"/>
              </a:rPr>
              <a:t>3</a:t>
            </a:r>
            <a:r>
              <a:rPr kumimoji="1" lang="ja-JP" altLang="en-US" sz="1000" b="1" i="0" u="none" strike="noStrike" kern="1200" cap="none" spc="0" normalizeH="0" baseline="0" noProof="0">
                <a:ln>
                  <a:noFill/>
                </a:ln>
                <a:solidFill>
                  <a:srgbClr val="EF59A1"/>
                </a:solidFill>
                <a:effectLst/>
                <a:uLnTx/>
                <a:uFillTx/>
                <a:latin typeface="+mj-ea"/>
                <a:ea typeface="+mj-ea"/>
                <a:cs typeface="+mn-cs"/>
              </a:rPr>
              <a:t>で使用する雑貨例</a:t>
            </a:r>
            <a:endParaRPr kumimoji="1" lang="en-US" altLang="ja-JP" sz="1000" b="1" i="0" u="none" strike="noStrike" kern="1200" cap="none" spc="0" normalizeH="0" baseline="0" noProof="0">
              <a:ln>
                <a:noFill/>
              </a:ln>
              <a:solidFill>
                <a:srgbClr val="EF59A1"/>
              </a:solidFill>
              <a:effectLst/>
              <a:uLnTx/>
              <a:uFillTx/>
              <a:latin typeface="+mj-ea"/>
              <a:ea typeface="+mj-ea"/>
              <a:cs typeface="+mn-cs"/>
            </a:endParaRPr>
          </a:p>
        </p:txBody>
      </p:sp>
    </p:spTree>
    <p:extLst>
      <p:ext uri="{BB962C8B-B14F-4D97-AF65-F5344CB8AC3E}">
        <p14:creationId xmlns:p14="http://schemas.microsoft.com/office/powerpoint/2010/main" val="3944900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AD64670-3618-0AF4-EFA7-1F0704571C3C}"/>
              </a:ext>
            </a:extLst>
          </p:cNvPr>
          <p:cNvSpPr>
            <a:spLocks noGrp="1"/>
          </p:cNvSpPr>
          <p:nvPr>
            <p:ph type="body" sz="quarter" idx="10"/>
          </p:nvPr>
        </p:nvSpPr>
        <p:spPr>
          <a:xfrm>
            <a:off x="3396326" y="241207"/>
            <a:ext cx="3113352" cy="444096"/>
          </a:xfrm>
        </p:spPr>
        <p:txBody>
          <a:bodyPr/>
          <a:lstStyle/>
          <a:p>
            <a:r>
              <a:rPr kumimoji="1" lang="ja-JP" altLang="en-US" dirty="0"/>
              <a:t>カード出</a:t>
            </a:r>
            <a:r>
              <a:rPr lang="ja-JP" altLang="en-US" dirty="0"/>
              <a:t>力時の注意</a:t>
            </a:r>
            <a:endParaRPr kumimoji="1" lang="ja-JP" altLang="en-US" dirty="0"/>
          </a:p>
        </p:txBody>
      </p:sp>
      <p:pic>
        <p:nvPicPr>
          <p:cNvPr id="1026" name="Picture 2">
            <a:extLst>
              <a:ext uri="{FF2B5EF4-FFF2-40B4-BE49-F238E27FC236}">
                <a16:creationId xmlns:a16="http://schemas.microsoft.com/office/drawing/2014/main" id="{826C35EA-2A23-EDA1-AE9B-99D3EBFE93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606" y="2290159"/>
            <a:ext cx="2618763" cy="3688399"/>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a:extLst>
              <a:ext uri="{FF2B5EF4-FFF2-40B4-BE49-F238E27FC236}">
                <a16:creationId xmlns:a16="http://schemas.microsoft.com/office/drawing/2014/main" id="{835F4E15-D387-ADCE-65B3-60C764696092}"/>
              </a:ext>
            </a:extLst>
          </p:cNvPr>
          <p:cNvPicPr>
            <a:picLocks noChangeAspect="1"/>
          </p:cNvPicPr>
          <p:nvPr/>
        </p:nvPicPr>
        <p:blipFill>
          <a:blip r:embed="rId3"/>
          <a:stretch>
            <a:fillRect/>
          </a:stretch>
        </p:blipFill>
        <p:spPr>
          <a:xfrm>
            <a:off x="3434184" y="2290160"/>
            <a:ext cx="5511262" cy="3688400"/>
          </a:xfrm>
          <a:prstGeom prst="rect">
            <a:avLst/>
          </a:prstGeom>
        </p:spPr>
      </p:pic>
      <p:sp>
        <p:nvSpPr>
          <p:cNvPr id="15" name="楕円 14">
            <a:extLst>
              <a:ext uri="{FF2B5EF4-FFF2-40B4-BE49-F238E27FC236}">
                <a16:creationId xmlns:a16="http://schemas.microsoft.com/office/drawing/2014/main" id="{748FACE0-1C59-73C9-A65E-C85A053945A9}"/>
              </a:ext>
            </a:extLst>
          </p:cNvPr>
          <p:cNvSpPr/>
          <p:nvPr/>
        </p:nvSpPr>
        <p:spPr>
          <a:xfrm>
            <a:off x="4361755" y="3977196"/>
            <a:ext cx="719091" cy="186431"/>
          </a:xfrm>
          <a:prstGeom prst="ellipse">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34C04EB3-1D86-AC8D-4C68-B924ECF24CEF}"/>
              </a:ext>
            </a:extLst>
          </p:cNvPr>
          <p:cNvSpPr/>
          <p:nvPr/>
        </p:nvSpPr>
        <p:spPr>
          <a:xfrm>
            <a:off x="4361755" y="4681493"/>
            <a:ext cx="719091" cy="186431"/>
          </a:xfrm>
          <a:prstGeom prst="ellipse">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1DBBBBCF-5485-9081-96DA-DD6583B0CA32}"/>
              </a:ext>
            </a:extLst>
          </p:cNvPr>
          <p:cNvSpPr/>
          <p:nvPr/>
        </p:nvSpPr>
        <p:spPr>
          <a:xfrm>
            <a:off x="3434184" y="4533533"/>
            <a:ext cx="1034103" cy="186431"/>
          </a:xfrm>
          <a:prstGeom prst="ellipse">
            <a:avLst/>
          </a:prstGeom>
          <a:noFill/>
          <a:ln w="38100">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AD4A77A3-0A8D-6E8F-7EC9-FEC57732FB49}"/>
              </a:ext>
            </a:extLst>
          </p:cNvPr>
          <p:cNvSpPr txBox="1"/>
          <p:nvPr/>
        </p:nvSpPr>
        <p:spPr>
          <a:xfrm>
            <a:off x="449203" y="1055209"/>
            <a:ext cx="9007594" cy="552267"/>
          </a:xfrm>
          <a:prstGeom prst="rect">
            <a:avLst/>
          </a:prstGeom>
          <a:noFill/>
        </p:spPr>
        <p:txBody>
          <a:bodyPr wrap="none" rtlCol="0">
            <a:spAutoFit/>
          </a:bodyPr>
          <a:lstStyle/>
          <a:p>
            <a:pPr algn="l">
              <a:lnSpc>
                <a:spcPct val="110000"/>
              </a:lnSpc>
            </a:pPr>
            <a:r>
              <a:rPr kumimoji="1" lang="ja-JP" altLang="en-US" sz="1600" dirty="0">
                <a:latin typeface="+mn-ea"/>
              </a:rPr>
              <a:t>ものカード、ミッションカードを、市販の名刺用紙などに印刷する場合以下にご注意ください。</a:t>
            </a:r>
            <a:endParaRPr kumimoji="1" lang="en-US" altLang="ja-JP" sz="1600" dirty="0">
              <a:latin typeface="+mn-ea"/>
            </a:endParaRPr>
          </a:p>
          <a:p>
            <a:pPr algn="l">
              <a:lnSpc>
                <a:spcPct val="110000"/>
              </a:lnSpc>
            </a:pPr>
            <a:r>
              <a:rPr kumimoji="1" lang="en-US" altLang="ja-JP" sz="1200" dirty="0">
                <a:solidFill>
                  <a:srgbClr val="FF0000"/>
                </a:solidFill>
                <a:latin typeface="+mn-ea"/>
              </a:rPr>
              <a:t>※</a:t>
            </a:r>
            <a:r>
              <a:rPr kumimoji="1" lang="ja-JP" altLang="en-US" sz="1200" dirty="0">
                <a:solidFill>
                  <a:srgbClr val="FF0000"/>
                </a:solidFill>
                <a:latin typeface="+mn-ea"/>
              </a:rPr>
              <a:t>お使いのパソコンやプリンターの種類によって操作画面及び方法が違う場合が有ります。</a:t>
            </a:r>
            <a:endParaRPr kumimoji="1" lang="en-US" altLang="ja-JP" sz="1200" dirty="0">
              <a:solidFill>
                <a:srgbClr val="FF0000"/>
              </a:solidFill>
              <a:latin typeface="+mn-ea"/>
            </a:endParaRPr>
          </a:p>
        </p:txBody>
      </p:sp>
      <p:sp>
        <p:nvSpPr>
          <p:cNvPr id="20" name="テキスト ボックス 19">
            <a:extLst>
              <a:ext uri="{FF2B5EF4-FFF2-40B4-BE49-F238E27FC236}">
                <a16:creationId xmlns:a16="http://schemas.microsoft.com/office/drawing/2014/main" id="{74E7B9E5-ADA4-9CA7-3F65-8A1195452AC6}"/>
              </a:ext>
            </a:extLst>
          </p:cNvPr>
          <p:cNvSpPr txBox="1"/>
          <p:nvPr/>
        </p:nvSpPr>
        <p:spPr>
          <a:xfrm>
            <a:off x="5080846" y="4764858"/>
            <a:ext cx="1794563" cy="348493"/>
          </a:xfrm>
          <a:prstGeom prst="rect">
            <a:avLst/>
          </a:prstGeom>
          <a:solidFill>
            <a:srgbClr val="FFFF00"/>
          </a:solidFill>
        </p:spPr>
        <p:txBody>
          <a:bodyPr wrap="square">
            <a:spAutoFit/>
          </a:bodyPr>
          <a:lstStyle/>
          <a:p>
            <a:pPr algn="l">
              <a:lnSpc>
                <a:spcPct val="110000"/>
              </a:lnSpc>
            </a:pPr>
            <a:r>
              <a:rPr kumimoji="1" lang="ja-JP" altLang="en-US" sz="1600" dirty="0">
                <a:solidFill>
                  <a:srgbClr val="FF0000"/>
                </a:solidFill>
                <a:latin typeface="+mn-ea"/>
              </a:rPr>
              <a:t>③短辺を綴じる</a:t>
            </a:r>
            <a:endParaRPr lang="ja-JP" altLang="en-US" sz="1600" dirty="0">
              <a:solidFill>
                <a:srgbClr val="FF0000"/>
              </a:solidFill>
            </a:endParaRPr>
          </a:p>
        </p:txBody>
      </p:sp>
      <p:sp>
        <p:nvSpPr>
          <p:cNvPr id="22" name="テキスト ボックス 21">
            <a:extLst>
              <a:ext uri="{FF2B5EF4-FFF2-40B4-BE49-F238E27FC236}">
                <a16:creationId xmlns:a16="http://schemas.microsoft.com/office/drawing/2014/main" id="{F291AB65-46CA-2861-5B52-60732E716205}"/>
              </a:ext>
            </a:extLst>
          </p:cNvPr>
          <p:cNvSpPr txBox="1"/>
          <p:nvPr/>
        </p:nvSpPr>
        <p:spPr>
          <a:xfrm>
            <a:off x="5080846" y="3897452"/>
            <a:ext cx="3233067" cy="344453"/>
          </a:xfrm>
          <a:prstGeom prst="rect">
            <a:avLst/>
          </a:prstGeom>
          <a:solidFill>
            <a:srgbClr val="FFFF00"/>
          </a:solidFill>
        </p:spPr>
        <p:txBody>
          <a:bodyPr wrap="square">
            <a:spAutoFit/>
          </a:bodyPr>
          <a:lstStyle/>
          <a:p>
            <a:pPr algn="l">
              <a:lnSpc>
                <a:spcPct val="110000"/>
              </a:lnSpc>
            </a:pPr>
            <a:r>
              <a:rPr kumimoji="1" lang="ja-JP" altLang="en-US" sz="1600" dirty="0">
                <a:solidFill>
                  <a:srgbClr val="FF0000"/>
                </a:solidFill>
                <a:latin typeface="+mn-ea"/>
              </a:rPr>
              <a:t>①ページサイズ：実際のサイズ</a:t>
            </a:r>
            <a:endParaRPr kumimoji="1" lang="en-US" altLang="ja-JP" sz="1600" dirty="0">
              <a:solidFill>
                <a:srgbClr val="FF0000"/>
              </a:solidFill>
              <a:latin typeface="+mn-ea"/>
            </a:endParaRPr>
          </a:p>
        </p:txBody>
      </p:sp>
      <p:sp>
        <p:nvSpPr>
          <p:cNvPr id="24" name="テキスト ボックス 23">
            <a:extLst>
              <a:ext uri="{FF2B5EF4-FFF2-40B4-BE49-F238E27FC236}">
                <a16:creationId xmlns:a16="http://schemas.microsoft.com/office/drawing/2014/main" id="{59C207A2-9A1A-5F90-B5CE-5602C83D3222}"/>
              </a:ext>
            </a:extLst>
          </p:cNvPr>
          <p:cNvSpPr txBox="1"/>
          <p:nvPr/>
        </p:nvSpPr>
        <p:spPr>
          <a:xfrm>
            <a:off x="5080846" y="4361306"/>
            <a:ext cx="2095500" cy="344453"/>
          </a:xfrm>
          <a:prstGeom prst="rect">
            <a:avLst/>
          </a:prstGeom>
          <a:solidFill>
            <a:srgbClr val="FFFF00"/>
          </a:solidFill>
        </p:spPr>
        <p:txBody>
          <a:bodyPr wrap="square">
            <a:spAutoFit/>
          </a:bodyPr>
          <a:lstStyle/>
          <a:p>
            <a:pPr algn="l">
              <a:lnSpc>
                <a:spcPct val="110000"/>
              </a:lnSpc>
            </a:pPr>
            <a:r>
              <a:rPr kumimoji="1" lang="ja-JP" altLang="en-US" sz="1600" dirty="0">
                <a:solidFill>
                  <a:srgbClr val="FF0000"/>
                </a:solidFill>
                <a:latin typeface="+mn-ea"/>
              </a:rPr>
              <a:t>②用紙の両面に印刷</a:t>
            </a:r>
            <a:endParaRPr kumimoji="1" lang="en-US" altLang="ja-JP" sz="1600" dirty="0">
              <a:solidFill>
                <a:srgbClr val="FF0000"/>
              </a:solidFill>
              <a:latin typeface="+mn-ea"/>
            </a:endParaRPr>
          </a:p>
        </p:txBody>
      </p:sp>
      <p:sp>
        <p:nvSpPr>
          <p:cNvPr id="3" name="テキスト ボックス 2">
            <a:extLst>
              <a:ext uri="{FF2B5EF4-FFF2-40B4-BE49-F238E27FC236}">
                <a16:creationId xmlns:a16="http://schemas.microsoft.com/office/drawing/2014/main" id="{93B59865-2E6E-5459-63A9-5F2244280193}"/>
              </a:ext>
            </a:extLst>
          </p:cNvPr>
          <p:cNvSpPr txBox="1"/>
          <p:nvPr/>
        </p:nvSpPr>
        <p:spPr>
          <a:xfrm>
            <a:off x="671606" y="1977382"/>
            <a:ext cx="1172116" cy="268471"/>
          </a:xfrm>
          <a:prstGeom prst="rect">
            <a:avLst/>
          </a:prstGeom>
          <a:noFill/>
        </p:spPr>
        <p:txBody>
          <a:bodyPr wrap="none" rtlCol="0">
            <a:spAutoFit/>
          </a:bodyPr>
          <a:lstStyle/>
          <a:p>
            <a:pPr algn="l">
              <a:lnSpc>
                <a:spcPct val="110000"/>
              </a:lnSpc>
            </a:pPr>
            <a:r>
              <a:rPr kumimoji="1" lang="ja-JP" altLang="en-US" sz="1100" dirty="0">
                <a:latin typeface="Noto Sans JP Black" panose="020B0200000000000000" pitchFamily="50" charset="-128"/>
                <a:ea typeface="Noto Sans JP Black" panose="020B0200000000000000" pitchFamily="50" charset="-128"/>
              </a:rPr>
              <a:t>市販の名刺用紙</a:t>
            </a:r>
          </a:p>
        </p:txBody>
      </p:sp>
      <p:sp>
        <p:nvSpPr>
          <p:cNvPr id="4" name="テキスト ボックス 3">
            <a:extLst>
              <a:ext uri="{FF2B5EF4-FFF2-40B4-BE49-F238E27FC236}">
                <a16:creationId xmlns:a16="http://schemas.microsoft.com/office/drawing/2014/main" id="{DFF08118-403F-FC7A-0FC0-B3DC000FB6C8}"/>
              </a:ext>
            </a:extLst>
          </p:cNvPr>
          <p:cNvSpPr txBox="1"/>
          <p:nvPr/>
        </p:nvSpPr>
        <p:spPr>
          <a:xfrm>
            <a:off x="3414806" y="1977382"/>
            <a:ext cx="2300630" cy="265650"/>
          </a:xfrm>
          <a:prstGeom prst="rect">
            <a:avLst/>
          </a:prstGeom>
          <a:noFill/>
        </p:spPr>
        <p:txBody>
          <a:bodyPr wrap="none" rtlCol="0">
            <a:spAutoFit/>
          </a:bodyPr>
          <a:lstStyle/>
          <a:p>
            <a:pPr algn="l">
              <a:lnSpc>
                <a:spcPct val="110000"/>
              </a:lnSpc>
            </a:pPr>
            <a:r>
              <a:rPr kumimoji="1" lang="ja-JP" altLang="en-US" sz="1100" dirty="0">
                <a:latin typeface="Noto Sans JP Black" panose="020B0200000000000000" pitchFamily="50" charset="-128"/>
                <a:ea typeface="Noto Sans JP Black" panose="020B0200000000000000" pitchFamily="50" charset="-128"/>
              </a:rPr>
              <a:t>印刷する際のプリンター設定の例</a:t>
            </a:r>
          </a:p>
        </p:txBody>
      </p:sp>
    </p:spTree>
    <p:extLst>
      <p:ext uri="{BB962C8B-B14F-4D97-AF65-F5344CB8AC3E}">
        <p14:creationId xmlns:p14="http://schemas.microsoft.com/office/powerpoint/2010/main" val="444981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1931183" y="241207"/>
            <a:ext cx="6043641" cy="444096"/>
          </a:xfrm>
        </p:spPr>
        <p:txBody>
          <a:bodyPr/>
          <a:lstStyle/>
          <a:p>
            <a:r>
              <a:rPr kumimoji="1" lang="ja-JP" altLang="en-US">
                <a:latin typeface="+mj-ea"/>
                <a:ea typeface="+mj-ea"/>
              </a:rPr>
              <a:t>タイムテーブルの例（ミッション</a:t>
            </a:r>
            <a:r>
              <a:rPr kumimoji="1" lang="en-US" altLang="ja-JP">
                <a:latin typeface="+mj-ea"/>
                <a:ea typeface="+mj-ea"/>
              </a:rPr>
              <a:t>1</a:t>
            </a:r>
            <a:r>
              <a:rPr kumimoji="1" lang="ja-JP" altLang="en-US">
                <a:latin typeface="+mj-ea"/>
                <a:ea typeface="+mj-ea"/>
              </a:rPr>
              <a:t>～</a:t>
            </a:r>
            <a:r>
              <a:rPr lang="en-US" altLang="ja-JP">
                <a:latin typeface="+mj-ea"/>
                <a:ea typeface="+mj-ea"/>
              </a:rPr>
              <a:t>2</a:t>
            </a:r>
            <a:r>
              <a:rPr lang="ja-JP" altLang="en-US">
                <a:latin typeface="+mj-ea"/>
                <a:ea typeface="+mj-ea"/>
              </a:rPr>
              <a:t>）</a:t>
            </a:r>
            <a:endParaRPr kumimoji="1" lang="ja-JP" altLang="en-US">
              <a:latin typeface="+mj-ea"/>
              <a:ea typeface="+mj-ea"/>
            </a:endParaRPr>
          </a:p>
        </p:txBody>
      </p:sp>
      <p:graphicFrame>
        <p:nvGraphicFramePr>
          <p:cNvPr id="6" name="表 5">
            <a:extLst>
              <a:ext uri="{FF2B5EF4-FFF2-40B4-BE49-F238E27FC236}">
                <a16:creationId xmlns:a16="http://schemas.microsoft.com/office/drawing/2014/main" id="{942FB769-6B14-C15A-A430-ED503431EBB4}"/>
              </a:ext>
            </a:extLst>
          </p:cNvPr>
          <p:cNvGraphicFramePr>
            <a:graphicFrameLocks noGrp="1"/>
          </p:cNvGraphicFramePr>
          <p:nvPr>
            <p:extLst>
              <p:ext uri="{D42A27DB-BD31-4B8C-83A1-F6EECF244321}">
                <p14:modId xmlns:p14="http://schemas.microsoft.com/office/powerpoint/2010/main" val="1885114727"/>
              </p:ext>
            </p:extLst>
          </p:nvPr>
        </p:nvGraphicFramePr>
        <p:xfrm>
          <a:off x="453000" y="1587527"/>
          <a:ext cx="9000000" cy="4511676"/>
        </p:xfrm>
        <a:graphic>
          <a:graphicData uri="http://schemas.openxmlformats.org/drawingml/2006/table">
            <a:tbl>
              <a:tblPr/>
              <a:tblGrid>
                <a:gridCol w="782609">
                  <a:extLst>
                    <a:ext uri="{9D8B030D-6E8A-4147-A177-3AD203B41FA5}">
                      <a16:colId xmlns:a16="http://schemas.microsoft.com/office/drawing/2014/main" val="2308205050"/>
                    </a:ext>
                  </a:extLst>
                </a:gridCol>
                <a:gridCol w="782609">
                  <a:extLst>
                    <a:ext uri="{9D8B030D-6E8A-4147-A177-3AD203B41FA5}">
                      <a16:colId xmlns:a16="http://schemas.microsoft.com/office/drawing/2014/main" val="2037358892"/>
                    </a:ext>
                  </a:extLst>
                </a:gridCol>
                <a:gridCol w="1565218">
                  <a:extLst>
                    <a:ext uri="{9D8B030D-6E8A-4147-A177-3AD203B41FA5}">
                      <a16:colId xmlns:a16="http://schemas.microsoft.com/office/drawing/2014/main" val="2598007225"/>
                    </a:ext>
                  </a:extLst>
                </a:gridCol>
                <a:gridCol w="1778656">
                  <a:extLst>
                    <a:ext uri="{9D8B030D-6E8A-4147-A177-3AD203B41FA5}">
                      <a16:colId xmlns:a16="http://schemas.microsoft.com/office/drawing/2014/main" val="2070586426"/>
                    </a:ext>
                  </a:extLst>
                </a:gridCol>
                <a:gridCol w="4090908">
                  <a:extLst>
                    <a:ext uri="{9D8B030D-6E8A-4147-A177-3AD203B41FA5}">
                      <a16:colId xmlns:a16="http://schemas.microsoft.com/office/drawing/2014/main" val="2342271633"/>
                    </a:ext>
                  </a:extLst>
                </a:gridCol>
              </a:tblGrid>
              <a:tr h="184761">
                <a:tc>
                  <a:txBody>
                    <a:bodyPr/>
                    <a:lstStyle/>
                    <a:p>
                      <a:pPr marL="0" indent="0" algn="ctr" fontAlgn="ctr">
                        <a:lnSpc>
                          <a:spcPct val="110000"/>
                        </a:lnSpc>
                        <a:spcBef>
                          <a:spcPts val="0"/>
                        </a:spcBef>
                        <a:spcAft>
                          <a:spcPts val="0"/>
                        </a:spcAft>
                      </a:pPr>
                      <a:r>
                        <a:rPr lang="en-US" altLang="ja-JP" sz="1100" b="0" i="0" u="none" strike="noStrike">
                          <a:solidFill>
                            <a:srgbClr val="FFFFFF"/>
                          </a:solidFill>
                          <a:effectLst/>
                          <a:latin typeface="Noto Sans JP" panose="020B0200000000000000" pitchFamily="50" charset="-128"/>
                          <a:ea typeface="Noto Sans JP" panose="020B0200000000000000" pitchFamily="50" charset="-128"/>
                        </a:rPr>
                        <a:t>WS</a:t>
                      </a: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 </a:t>
                      </a:r>
                      <a:r>
                        <a:rPr lang="en-US" altLang="ja-JP" sz="1100" b="0" i="0" u="none" strike="noStrike">
                          <a:solidFill>
                            <a:srgbClr val="FFFFFF"/>
                          </a:solidFill>
                          <a:effectLst/>
                          <a:latin typeface="Noto Sans JP" panose="020B0200000000000000" pitchFamily="50" charset="-128"/>
                          <a:ea typeface="Noto Sans JP" panose="020B0200000000000000" pitchFamily="50" charset="-128"/>
                        </a:rPr>
                        <a:t>Time</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en-US" sz="1100" b="0" i="0" u="none" strike="noStrike">
                          <a:solidFill>
                            <a:srgbClr val="FFFFFF"/>
                          </a:solidFill>
                          <a:effectLst/>
                          <a:latin typeface="Noto Sans JP" panose="020B0200000000000000" pitchFamily="50" charset="-128"/>
                          <a:ea typeface="Noto Sans JP" panose="020B0200000000000000" pitchFamily="50" charset="-128"/>
                        </a:rPr>
                        <a:t>LAP</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動画 </a:t>
                      </a:r>
                      <a:r>
                        <a:rPr lang="en-US" sz="1100" b="0" i="0" u="none" strike="noStrike">
                          <a:solidFill>
                            <a:srgbClr val="FFFFFF"/>
                          </a:solidFill>
                          <a:effectLst/>
                          <a:latin typeface="Noto Sans JP" panose="020B0200000000000000" pitchFamily="50" charset="-128"/>
                          <a:ea typeface="Noto Sans JP" panose="020B0200000000000000" pitchFamily="50" charset="-128"/>
                        </a:rPr>
                        <a:t>Time</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項目</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内容</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extLst>
                  <a:ext uri="{0D108BD9-81ED-4DB2-BD59-A6C34878D82A}">
                    <a16:rowId xmlns:a16="http://schemas.microsoft.com/office/drawing/2014/main" val="3465919780"/>
                  </a:ext>
                </a:extLst>
              </a:tr>
              <a:tr h="0">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0:00:00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0:03:00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3min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0:00:00</a:t>
                      </a:r>
                    </a:p>
                    <a:p>
                      <a:pPr marL="0" marR="0" lvl="0" indent="0" algn="ctr" defTabSz="914406" rtl="0" eaLnBrk="1" fontAlgn="ctr" latinLnBrk="0" hangingPunct="1">
                        <a:lnSpc>
                          <a:spcPct val="110000"/>
                        </a:lnSpc>
                        <a:spcBef>
                          <a:spcPts val="0"/>
                        </a:spcBef>
                        <a:spcAft>
                          <a:spcPts val="0"/>
                        </a:spcAft>
                        <a:buClrTx/>
                        <a:buSzTx/>
                        <a:buFontTx/>
                        <a:buNone/>
                        <a:tabLst/>
                        <a:defRPr/>
                      </a:pPr>
                      <a:r>
                        <a:rPr lang="zh-TW" altLang="en-US" sz="1100" b="0" i="0" u="none" strike="noStrike">
                          <a:solidFill>
                            <a:srgbClr val="EF59A1"/>
                          </a:solidFill>
                          <a:effectLst/>
                          <a:latin typeface="Noto Sans JP" panose="020B0200000000000000" pitchFamily="50" charset="-128"/>
                          <a:ea typeface="Noto Sans JP" panose="020B0200000000000000" pitchFamily="50" charset="-128"/>
                        </a:rPr>
                        <a:t>（一時停止）</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0:0</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1</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40</a:t>
                      </a:r>
                      <a:endParaRPr lang="en-US" altLang="zh-TW" sz="1100" b="0" i="0" u="none" strike="noStrike">
                        <a:solidFill>
                          <a:srgbClr val="EF59A1"/>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オープニング</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MC</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挨拶</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アイスブレイク</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02740513"/>
                  </a:ext>
                </a:extLst>
              </a:tr>
              <a:tr h="554283">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0:03:00</a:t>
                      </a:r>
                    </a:p>
                    <a:p>
                      <a:pPr marL="0" marR="0" lvl="0" indent="0" algn="ctr" defTabSz="914406" rtl="0" eaLnBrk="1" fontAlgn="ctr" latinLnBrk="0" hangingPunct="1">
                        <a:lnSpc>
                          <a:spcPct val="110000"/>
                        </a:lnSpc>
                        <a:spcBef>
                          <a:spcPts val="0"/>
                        </a:spcBef>
                        <a:spcAft>
                          <a:spcPts val="0"/>
                        </a:spcAft>
                        <a:buClrTx/>
                        <a:buSzTx/>
                        <a:buFontTx/>
                        <a:buNone/>
                        <a:tabLst/>
                        <a:defRP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0:08:00</a:t>
                      </a:r>
                      <a:endParaRPr lang="ja-JP" alt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5min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0:01:45</a:t>
                      </a:r>
                    </a:p>
                    <a:p>
                      <a:pPr marL="0" marR="0" lvl="0" indent="0" algn="ctr" defTabSz="914406" rtl="0" eaLnBrk="1" fontAlgn="ctr" latinLnBrk="0" hangingPunct="1">
                        <a:lnSpc>
                          <a:spcPct val="110000"/>
                        </a:lnSpc>
                        <a:spcBef>
                          <a:spcPts val="0"/>
                        </a:spcBef>
                        <a:spcAft>
                          <a:spcPts val="0"/>
                        </a:spcAft>
                        <a:buClrTx/>
                        <a:buSzTx/>
                        <a:buFontTx/>
                        <a:buNone/>
                        <a:tabLst/>
                        <a:defRPr/>
                      </a:pPr>
                      <a:r>
                        <a:rPr lang="zh-TW" altLang="en-US" sz="1100" b="0" i="0" u="none" strike="noStrike">
                          <a:solidFill>
                            <a:srgbClr val="EF59A1"/>
                          </a:solidFill>
                          <a:effectLst/>
                          <a:latin typeface="Noto Sans JP" panose="020B0200000000000000" pitchFamily="50" charset="-128"/>
                          <a:ea typeface="Noto Sans JP" panose="020B0200000000000000" pitchFamily="50" charset="-128"/>
                        </a:rPr>
                        <a:t>（一時停止）</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0:0</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4</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45</a:t>
                      </a:r>
                      <a:endParaRPr lang="en-US" altLang="zh-TW" sz="1100" b="0" i="0" u="none" strike="noStrike">
                        <a:solidFill>
                          <a:srgbClr val="EF59A1"/>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ワークショップの進め方</a:t>
                      </a:r>
                    </a:p>
                    <a:p>
                      <a:pPr marL="0" indent="0" algn="ctr" fontAlgn="ctr">
                        <a:lnSpc>
                          <a:spcPct val="110000"/>
                        </a:lnSpc>
                        <a:spcBef>
                          <a:spcPts val="0"/>
                        </a:spcBef>
                        <a:spcAft>
                          <a:spcPts val="0"/>
                        </a:spcAft>
                      </a:pPr>
                      <a:r>
                        <a:rPr lang="en-US" sz="1100" b="0" i="0" u="none" strike="noStrike">
                          <a:solidFill>
                            <a:srgbClr val="000000"/>
                          </a:solidFill>
                          <a:effectLst/>
                          <a:latin typeface="Noto Sans JP" panose="020B0200000000000000" pitchFamily="50" charset="-128"/>
                          <a:ea typeface="Noto Sans JP" panose="020B0200000000000000" pitchFamily="50" charset="-128"/>
                        </a:rPr>
                        <a:t>MESH</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の紹介</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ワークショップの概要、</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MESH</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の紹介</a:t>
                      </a: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ワークショップで使うもの</a:t>
                      </a:r>
                    </a:p>
                    <a:p>
                      <a:pPr marL="0" indent="0" algn="l" fontAlgn="ctr">
                        <a:lnSpc>
                          <a:spcPct val="110000"/>
                        </a:lnSpc>
                        <a:spcBef>
                          <a:spcPts val="0"/>
                        </a:spcBef>
                        <a:spcAft>
                          <a:spcPts val="0"/>
                        </a:spcAft>
                        <a:buFont typeface="Arial" panose="020B0604020202020204" pitchFamily="34" charset="0"/>
                        <a:buChar char="•"/>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MESH</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アプリの使い方デモンストレーション</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9537442"/>
                  </a:ext>
                </a:extLst>
              </a:tr>
              <a:tr h="654667">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0:08:00</a:t>
                      </a:r>
                    </a:p>
                    <a:p>
                      <a:pPr marL="0" marR="0" lvl="0" indent="0" algn="ctr" defTabSz="914406" rtl="0" eaLnBrk="1" fontAlgn="ctr" latinLnBrk="0" hangingPunct="1">
                        <a:lnSpc>
                          <a:spcPct val="110000"/>
                        </a:lnSpc>
                        <a:spcBef>
                          <a:spcPts val="0"/>
                        </a:spcBef>
                        <a:spcAft>
                          <a:spcPts val="0"/>
                        </a:spcAft>
                        <a:buClrTx/>
                        <a:buSzTx/>
                        <a:buFontTx/>
                        <a:buNone/>
                        <a:tabLst/>
                        <a:defRP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0:20:00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12min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0:04:50</a:t>
                      </a:r>
                    </a:p>
                    <a:p>
                      <a:pPr marL="0" indent="0" algn="ctr" fontAlgn="ctr">
                        <a:lnSpc>
                          <a:spcPct val="110000"/>
                        </a:lnSpc>
                        <a:spcBef>
                          <a:spcPts val="0"/>
                        </a:spcBef>
                        <a:spcAft>
                          <a:spcPts val="0"/>
                        </a:spcAft>
                      </a:pPr>
                      <a:r>
                        <a:rPr lang="zh-TW" altLang="en-US" sz="1100" b="0" i="0" u="none" strike="noStrike">
                          <a:solidFill>
                            <a:srgbClr val="EF59A1"/>
                          </a:solidFill>
                          <a:effectLst/>
                          <a:latin typeface="Noto Sans JP" panose="020B0200000000000000" pitchFamily="50" charset="-128"/>
                          <a:ea typeface="Noto Sans JP" panose="020B0200000000000000" pitchFamily="50" charset="-128"/>
                        </a:rPr>
                        <a:t>（一時停止）</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0:05:</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1</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8</a:t>
                      </a:r>
                    </a:p>
                    <a:p>
                      <a:pPr marL="0" marR="0" lvl="0" indent="0" algn="ctr" defTabSz="914406" rtl="0" eaLnBrk="1" fontAlgn="ctr" latinLnBrk="0" hangingPunct="1">
                        <a:lnSpc>
                          <a:spcPct val="110000"/>
                        </a:lnSpc>
                        <a:spcBef>
                          <a:spcPts val="0"/>
                        </a:spcBef>
                        <a:spcAft>
                          <a:spcPts val="0"/>
                        </a:spcAft>
                        <a:buClrTx/>
                        <a:buSzTx/>
                        <a:buFontTx/>
                        <a:buNone/>
                        <a:tabLst/>
                        <a:defRPr/>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0:05:22</a:t>
                      </a:r>
                    </a:p>
                    <a:p>
                      <a:pPr marL="0" marR="0" lvl="0" indent="0" algn="ctr" defTabSz="914406" rtl="0" eaLnBrk="1" fontAlgn="ctr" latinLnBrk="0" hangingPunct="1">
                        <a:lnSpc>
                          <a:spcPct val="110000"/>
                        </a:lnSpc>
                        <a:spcBef>
                          <a:spcPts val="0"/>
                        </a:spcBef>
                        <a:spcAft>
                          <a:spcPts val="0"/>
                        </a:spcAft>
                        <a:buClrTx/>
                        <a:buSzTx/>
                        <a:buFontTx/>
                        <a:buNone/>
                        <a:tabLst/>
                        <a:defRPr/>
                      </a:pPr>
                      <a:r>
                        <a:rPr lang="zh-TW" altLang="en-US" sz="1100" b="0" i="0" u="none" strike="noStrike">
                          <a:solidFill>
                            <a:srgbClr val="EF59A1"/>
                          </a:solidFill>
                          <a:effectLst/>
                          <a:latin typeface="Noto Sans JP" panose="020B0200000000000000" pitchFamily="50" charset="-128"/>
                          <a:ea typeface="Noto Sans JP" panose="020B0200000000000000" pitchFamily="50" charset="-128"/>
                        </a:rPr>
                        <a:t>（一時停止）</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0:0</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6</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05</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MESH</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の基本的な使い方を習得しよう！</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1-1</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の説明</a:t>
                      </a: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1-1</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　実習タイム（</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2min</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1-1</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　答え合わせと操作デモンストレーション</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1-2</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4</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　実習タイム（</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8min</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None/>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 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1-4</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は早く進んだグループのみ</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27240980"/>
                  </a:ext>
                </a:extLst>
              </a:tr>
              <a:tr h="369522">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0:20:00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0:36:00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16min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0:06:09</a:t>
                      </a:r>
                    </a:p>
                    <a:p>
                      <a:pPr marL="0" indent="0" algn="ctr" fontAlgn="ctr">
                        <a:lnSpc>
                          <a:spcPct val="110000"/>
                        </a:lnSpc>
                        <a:spcBef>
                          <a:spcPts val="0"/>
                        </a:spcBef>
                        <a:spcAft>
                          <a:spcPts val="0"/>
                        </a:spcAft>
                      </a:pPr>
                      <a:r>
                        <a:rPr lang="zh-TW" altLang="en-US" sz="1100" b="0" i="0" u="none" strike="noStrike">
                          <a:solidFill>
                            <a:srgbClr val="EF59A1"/>
                          </a:solidFill>
                          <a:effectLst/>
                          <a:latin typeface="Noto Sans JP" panose="020B0200000000000000" pitchFamily="50" charset="-128"/>
                          <a:ea typeface="Noto Sans JP" panose="020B0200000000000000" pitchFamily="50" charset="-128"/>
                        </a:rPr>
                        <a:t>（一時停止）</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0:</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06</a:t>
                      </a:r>
                      <a:r>
                        <a:rPr lang="en-US" altLang="zh-TW" sz="1100" b="0" i="0" u="none" strike="noStrike">
                          <a:solidFill>
                            <a:srgbClr val="EF59A1"/>
                          </a:solidFill>
                          <a:effectLst/>
                          <a:latin typeface="Noto Sans JP" panose="020B0200000000000000" pitchFamily="50" charset="-128"/>
                          <a:ea typeface="Noto Sans JP" panose="020B0200000000000000" pitchFamily="50" charset="-128"/>
                        </a:rPr>
                        <a:t>:</a:t>
                      </a:r>
                      <a:r>
                        <a:rPr lang="en-US" altLang="ja-JP" sz="1100" b="0" i="0" u="none" strike="noStrike">
                          <a:solidFill>
                            <a:srgbClr val="EF59A1"/>
                          </a:solidFill>
                          <a:effectLst/>
                          <a:latin typeface="Noto Sans JP" panose="020B0200000000000000" pitchFamily="50" charset="-128"/>
                          <a:ea typeface="Noto Sans JP" panose="020B0200000000000000" pitchFamily="50" charset="-128"/>
                        </a:rPr>
                        <a:t>46</a:t>
                      </a:r>
                      <a:endParaRPr lang="en-US" altLang="zh-TW" sz="1100" b="0" i="0" u="none" strike="noStrike">
                        <a:solidFill>
                          <a:srgbClr val="EF59A1"/>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＊しくみをつくってみよう</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の進め方説明</a:t>
                      </a: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実践タイム（</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15min</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3168990"/>
                  </a:ext>
                </a:extLst>
              </a:tr>
              <a:tr h="203557">
                <a:tc>
                  <a:txBody>
                    <a:bodyPr/>
                    <a:lstStyle/>
                    <a:p>
                      <a:pPr marL="0" marR="0" lvl="0" indent="0" algn="ctr" defTabSz="914406" rtl="0" eaLnBrk="1" fontAlgn="ctr" latinLnBrk="0" hangingPunct="1">
                        <a:lnSpc>
                          <a:spcPct val="110000"/>
                        </a:lnSpc>
                        <a:spcBef>
                          <a:spcPts val="0"/>
                        </a:spcBef>
                        <a:spcAft>
                          <a:spcPts val="0"/>
                        </a:spcAft>
                        <a:buClrTx/>
                        <a:buSzTx/>
                        <a:buFontTx/>
                        <a:buNone/>
                        <a:tabLst/>
                        <a:defRPr/>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0:36:00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0:40:00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4min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0:06:51</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エンディング</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3</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の説明</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ワークシート紹介</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エンディング</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6573636"/>
                  </a:ext>
                </a:extLst>
              </a:tr>
              <a:tr h="203557">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0:40:00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0:45:00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5min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片付け</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endParaRPr lang="ja-JP" altLang="en-US" sz="1100" b="0" i="0" u="none" strike="noStrike" dirty="0">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9135785"/>
                  </a:ext>
                </a:extLst>
              </a:tr>
            </a:tbl>
          </a:graphicData>
        </a:graphic>
      </p:graphicFrame>
      <p:sp>
        <p:nvSpPr>
          <p:cNvPr id="5" name="テキスト ボックス 4">
            <a:extLst>
              <a:ext uri="{FF2B5EF4-FFF2-40B4-BE49-F238E27FC236}">
                <a16:creationId xmlns:a16="http://schemas.microsoft.com/office/drawing/2014/main" id="{C1DF2881-646A-2A5B-B833-E2D311CEFF34}"/>
              </a:ext>
            </a:extLst>
          </p:cNvPr>
          <p:cNvSpPr txBox="1"/>
          <p:nvPr/>
        </p:nvSpPr>
        <p:spPr>
          <a:xfrm>
            <a:off x="471000" y="1280088"/>
            <a:ext cx="4592925" cy="265009"/>
          </a:xfrm>
          <a:prstGeom prst="rect">
            <a:avLst/>
          </a:prstGeom>
          <a:noFill/>
        </p:spPr>
        <p:txBody>
          <a:bodyPr wrap="none" rtlCol="0">
            <a:spAutoFit/>
          </a:bodyPr>
          <a:lstStyle/>
          <a:p>
            <a:pPr algn="ctr">
              <a:lnSpc>
                <a:spcPct val="110000"/>
              </a:lnSpc>
            </a:pPr>
            <a:r>
              <a:rPr kumimoji="1" lang="en-US" altLang="ja-JP" sz="1100">
                <a:solidFill>
                  <a:schemeClr val="accent4">
                    <a:lumMod val="75000"/>
                  </a:schemeClr>
                </a:solidFill>
                <a:latin typeface="+mj-ea"/>
                <a:ea typeface="+mj-ea"/>
              </a:rPr>
              <a:t>※</a:t>
            </a:r>
            <a:r>
              <a:rPr kumimoji="1" lang="ja-JP" altLang="en-US" sz="1100">
                <a:solidFill>
                  <a:schemeClr val="accent4">
                    <a:lumMod val="75000"/>
                  </a:schemeClr>
                </a:solidFill>
                <a:latin typeface="+mj-ea"/>
                <a:ea typeface="+mj-ea"/>
              </a:rPr>
              <a:t> 教材動画を使用して実施いただく場合の想定タイムテーブルです。</a:t>
            </a:r>
          </a:p>
        </p:txBody>
      </p:sp>
    </p:spTree>
    <p:extLst>
      <p:ext uri="{BB962C8B-B14F-4D97-AF65-F5344CB8AC3E}">
        <p14:creationId xmlns:p14="http://schemas.microsoft.com/office/powerpoint/2010/main" val="2343079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7784D-977B-354D-ED63-8E585E4EEFA9}"/>
              </a:ext>
            </a:extLst>
          </p:cNvPr>
          <p:cNvSpPr>
            <a:spLocks noGrp="1"/>
          </p:cNvSpPr>
          <p:nvPr>
            <p:ph type="body" sz="quarter" idx="10"/>
          </p:nvPr>
        </p:nvSpPr>
        <p:spPr>
          <a:xfrm>
            <a:off x="1516005" y="241207"/>
            <a:ext cx="6873998" cy="444096"/>
          </a:xfrm>
        </p:spPr>
        <p:txBody>
          <a:bodyPr/>
          <a:lstStyle/>
          <a:p>
            <a:r>
              <a:rPr kumimoji="1" lang="ja-JP" altLang="en-US">
                <a:latin typeface="+mj-ea"/>
                <a:ea typeface="+mj-ea"/>
              </a:rPr>
              <a:t>タイムテーブルの例（ミッション</a:t>
            </a:r>
            <a:r>
              <a:rPr kumimoji="1" lang="en-US" altLang="ja-JP">
                <a:latin typeface="+mj-ea"/>
                <a:ea typeface="+mj-ea"/>
              </a:rPr>
              <a:t>3</a:t>
            </a:r>
            <a:r>
              <a:rPr kumimoji="1" lang="ja-JP" altLang="en-US">
                <a:latin typeface="+mj-ea"/>
                <a:ea typeface="+mj-ea"/>
              </a:rPr>
              <a:t>～発表会</a:t>
            </a:r>
            <a:r>
              <a:rPr lang="ja-JP" altLang="en-US">
                <a:latin typeface="+mj-ea"/>
                <a:ea typeface="+mj-ea"/>
              </a:rPr>
              <a:t>）</a:t>
            </a:r>
            <a:endParaRPr kumimoji="1" lang="ja-JP" altLang="en-US">
              <a:latin typeface="+mj-ea"/>
              <a:ea typeface="+mj-ea"/>
            </a:endParaRPr>
          </a:p>
        </p:txBody>
      </p:sp>
      <p:graphicFrame>
        <p:nvGraphicFramePr>
          <p:cNvPr id="6" name="表 5">
            <a:extLst>
              <a:ext uri="{FF2B5EF4-FFF2-40B4-BE49-F238E27FC236}">
                <a16:creationId xmlns:a16="http://schemas.microsoft.com/office/drawing/2014/main" id="{942FB769-6B14-C15A-A430-ED503431EBB4}"/>
              </a:ext>
            </a:extLst>
          </p:cNvPr>
          <p:cNvGraphicFramePr>
            <a:graphicFrameLocks noGrp="1"/>
          </p:cNvGraphicFramePr>
          <p:nvPr>
            <p:extLst>
              <p:ext uri="{D42A27DB-BD31-4B8C-83A1-F6EECF244321}">
                <p14:modId xmlns:p14="http://schemas.microsoft.com/office/powerpoint/2010/main" val="3549869183"/>
              </p:ext>
            </p:extLst>
          </p:nvPr>
        </p:nvGraphicFramePr>
        <p:xfrm>
          <a:off x="453000" y="1587527"/>
          <a:ext cx="9000000" cy="3302727"/>
        </p:xfrm>
        <a:graphic>
          <a:graphicData uri="http://schemas.openxmlformats.org/drawingml/2006/table">
            <a:tbl>
              <a:tblPr/>
              <a:tblGrid>
                <a:gridCol w="782609">
                  <a:extLst>
                    <a:ext uri="{9D8B030D-6E8A-4147-A177-3AD203B41FA5}">
                      <a16:colId xmlns:a16="http://schemas.microsoft.com/office/drawing/2014/main" val="2308205050"/>
                    </a:ext>
                  </a:extLst>
                </a:gridCol>
                <a:gridCol w="782609">
                  <a:extLst>
                    <a:ext uri="{9D8B030D-6E8A-4147-A177-3AD203B41FA5}">
                      <a16:colId xmlns:a16="http://schemas.microsoft.com/office/drawing/2014/main" val="2662277107"/>
                    </a:ext>
                  </a:extLst>
                </a:gridCol>
                <a:gridCol w="1565218">
                  <a:extLst>
                    <a:ext uri="{9D8B030D-6E8A-4147-A177-3AD203B41FA5}">
                      <a16:colId xmlns:a16="http://schemas.microsoft.com/office/drawing/2014/main" val="2598007225"/>
                    </a:ext>
                  </a:extLst>
                </a:gridCol>
                <a:gridCol w="1778656">
                  <a:extLst>
                    <a:ext uri="{9D8B030D-6E8A-4147-A177-3AD203B41FA5}">
                      <a16:colId xmlns:a16="http://schemas.microsoft.com/office/drawing/2014/main" val="2070586426"/>
                    </a:ext>
                  </a:extLst>
                </a:gridCol>
                <a:gridCol w="4090908">
                  <a:extLst>
                    <a:ext uri="{9D8B030D-6E8A-4147-A177-3AD203B41FA5}">
                      <a16:colId xmlns:a16="http://schemas.microsoft.com/office/drawing/2014/main" val="2342271633"/>
                    </a:ext>
                  </a:extLst>
                </a:gridCol>
              </a:tblGrid>
              <a:tr h="184761">
                <a:tc>
                  <a:txBody>
                    <a:bodyPr/>
                    <a:lstStyle/>
                    <a:p>
                      <a:pPr marL="0" indent="0" algn="ctr" fontAlgn="ctr">
                        <a:lnSpc>
                          <a:spcPct val="110000"/>
                        </a:lnSpc>
                        <a:spcBef>
                          <a:spcPts val="0"/>
                        </a:spcBef>
                        <a:spcAft>
                          <a:spcPts val="0"/>
                        </a:spcAft>
                      </a:pPr>
                      <a:r>
                        <a:rPr lang="en-US" altLang="ja-JP" sz="1100" b="0" i="0" u="none" strike="noStrike">
                          <a:solidFill>
                            <a:srgbClr val="FFFFFF"/>
                          </a:solidFill>
                          <a:effectLst/>
                          <a:latin typeface="Noto Sans JP" panose="020B0200000000000000" pitchFamily="50" charset="-128"/>
                          <a:ea typeface="Noto Sans JP" panose="020B0200000000000000" pitchFamily="50" charset="-128"/>
                        </a:rPr>
                        <a:t>WS</a:t>
                      </a: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 </a:t>
                      </a:r>
                      <a:r>
                        <a:rPr lang="en-US" altLang="ja-JP" sz="1100" b="0" i="0" u="none" strike="noStrike">
                          <a:solidFill>
                            <a:srgbClr val="FFFFFF"/>
                          </a:solidFill>
                          <a:effectLst/>
                          <a:latin typeface="Noto Sans JP" panose="020B0200000000000000" pitchFamily="50" charset="-128"/>
                          <a:ea typeface="Noto Sans JP" panose="020B0200000000000000" pitchFamily="50" charset="-128"/>
                        </a:rPr>
                        <a:t>Time</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en-US" sz="1100" b="0" i="0" u="none" strike="noStrike">
                          <a:solidFill>
                            <a:srgbClr val="FFFFFF"/>
                          </a:solidFill>
                          <a:effectLst/>
                          <a:latin typeface="Noto Sans JP" panose="020B0200000000000000" pitchFamily="50" charset="-128"/>
                          <a:ea typeface="Noto Sans JP" panose="020B0200000000000000" pitchFamily="50" charset="-128"/>
                        </a:rPr>
                        <a:t>LAP</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動画 </a:t>
                      </a:r>
                      <a:r>
                        <a:rPr lang="en-US" sz="1100" b="0" i="0" u="none" strike="noStrike">
                          <a:solidFill>
                            <a:srgbClr val="FFFFFF"/>
                          </a:solidFill>
                          <a:effectLst/>
                          <a:latin typeface="Noto Sans JP" panose="020B0200000000000000" pitchFamily="50" charset="-128"/>
                          <a:ea typeface="Noto Sans JP" panose="020B0200000000000000" pitchFamily="50" charset="-128"/>
                        </a:rPr>
                        <a:t>Time</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項目</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tc>
                  <a:txBody>
                    <a:bodyPr/>
                    <a:lstStyle/>
                    <a:p>
                      <a:pPr marL="0" indent="0" algn="ctr" fontAlgn="ctr">
                        <a:lnSpc>
                          <a:spcPct val="110000"/>
                        </a:lnSpc>
                        <a:spcBef>
                          <a:spcPts val="0"/>
                        </a:spcBef>
                        <a:spcAft>
                          <a:spcPts val="0"/>
                        </a:spcAft>
                      </a:pPr>
                      <a:r>
                        <a:rPr lang="ja-JP" altLang="en-US" sz="1100" b="0" i="0" u="none" strike="noStrike">
                          <a:solidFill>
                            <a:srgbClr val="FFFFFF"/>
                          </a:solidFill>
                          <a:effectLst/>
                          <a:latin typeface="Noto Sans JP" panose="020B0200000000000000" pitchFamily="50" charset="-128"/>
                          <a:ea typeface="Noto Sans JP" panose="020B0200000000000000" pitchFamily="50" charset="-128"/>
                        </a:rPr>
                        <a:t>内容</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0AF"/>
                    </a:solidFill>
                  </a:tcPr>
                </a:tc>
                <a:extLst>
                  <a:ext uri="{0D108BD9-81ED-4DB2-BD59-A6C34878D82A}">
                    <a16:rowId xmlns:a16="http://schemas.microsoft.com/office/drawing/2014/main" val="3465919780"/>
                  </a:ext>
                </a:extLst>
              </a:tr>
              <a:tr h="0">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0:00:00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0:02:00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zh-TW" sz="1100" b="0" i="0" u="none" strike="noStrike">
                          <a:solidFill>
                            <a:schemeClr val="tx1"/>
                          </a:solidFill>
                          <a:effectLst/>
                          <a:latin typeface="Noto Sans JP" panose="020B0200000000000000" pitchFamily="50" charset="-128"/>
                          <a:ea typeface="Noto Sans JP" panose="020B0200000000000000" pitchFamily="50" charset="-128"/>
                        </a:rPr>
                        <a:t>0:00:00</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オープニング</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MC</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挨拶</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前回の振り返り</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02740513"/>
                  </a:ext>
                </a:extLst>
              </a:tr>
              <a:tr h="554283">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0:02:00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0:25:00</a:t>
                      </a:r>
                      <a:endParaRPr lang="ja-JP" alt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23min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zh-TW" sz="1100" b="0" i="0" u="none" strike="noStrike">
                          <a:solidFill>
                            <a:schemeClr val="tx1"/>
                          </a:solidFill>
                          <a:effectLst/>
                          <a:latin typeface="Noto Sans JP" panose="020B0200000000000000" pitchFamily="50" charset="-128"/>
                          <a:ea typeface="Noto Sans JP" panose="020B0200000000000000" pitchFamily="50" charset="-128"/>
                        </a:rPr>
                        <a:t>0:01:12</a:t>
                      </a:r>
                    </a:p>
                    <a:p>
                      <a:pPr marL="0" indent="0" algn="ctr" fontAlgn="ctr">
                        <a:lnSpc>
                          <a:spcPct val="110000"/>
                        </a:lnSpc>
                        <a:spcBef>
                          <a:spcPts val="0"/>
                        </a:spcBef>
                        <a:spcAft>
                          <a:spcPts val="0"/>
                        </a:spcAft>
                      </a:pPr>
                      <a:r>
                        <a:rPr lang="ja-JP" altLang="en-US" sz="1100" b="0" i="0" u="none" strike="noStrike">
                          <a:solidFill>
                            <a:schemeClr val="accent4"/>
                          </a:solidFill>
                          <a:effectLst/>
                          <a:latin typeface="Noto Sans JP" panose="020B0200000000000000" pitchFamily="50" charset="-128"/>
                          <a:ea typeface="Noto Sans JP" panose="020B0200000000000000" pitchFamily="50" charset="-128"/>
                        </a:rPr>
                        <a:t>（一時停止）</a:t>
                      </a:r>
                      <a:r>
                        <a:rPr lang="en-US" altLang="ja-JP" sz="1100" b="0" i="0" u="none" strike="noStrike">
                          <a:solidFill>
                            <a:schemeClr val="accent4"/>
                          </a:solidFill>
                          <a:effectLst/>
                          <a:latin typeface="Noto Sans JP" panose="020B0200000000000000" pitchFamily="50" charset="-128"/>
                          <a:ea typeface="Noto Sans JP" panose="020B0200000000000000" pitchFamily="50" charset="-128"/>
                        </a:rPr>
                        <a:t>0:02:08</a:t>
                      </a:r>
                      <a:endParaRPr lang="en-US" altLang="zh-TW" sz="1100" b="0" i="0" u="none" strike="noStrike">
                        <a:solidFill>
                          <a:schemeClr val="accent4"/>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3</a:t>
                      </a:r>
                      <a:endParaRPr lang="ja-JP" alt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3</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の説明</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ミッション</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3</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　実習タイム（</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22min</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9537442"/>
                  </a:ext>
                </a:extLst>
              </a:tr>
              <a:tr h="654667">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0:25:00</a:t>
                      </a:r>
                    </a:p>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0:35:00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10min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chemeClr val="tx1"/>
                          </a:solidFill>
                          <a:effectLst/>
                          <a:latin typeface="Noto Sans JP" panose="020B0200000000000000" pitchFamily="50" charset="-128"/>
                          <a:ea typeface="Noto Sans JP" panose="020B0200000000000000" pitchFamily="50" charset="-128"/>
                        </a:rPr>
                        <a:t>0:02:12</a:t>
                      </a:r>
                    </a:p>
                    <a:p>
                      <a:pPr marL="0" marR="0" lvl="0" indent="0" algn="ctr" defTabSz="914406" rtl="0" eaLnBrk="1" fontAlgn="ctr" latinLnBrk="0" hangingPunct="1">
                        <a:lnSpc>
                          <a:spcPct val="110000"/>
                        </a:lnSpc>
                        <a:spcBef>
                          <a:spcPts val="0"/>
                        </a:spcBef>
                        <a:spcAft>
                          <a:spcPts val="0"/>
                        </a:spcAft>
                        <a:buClrTx/>
                        <a:buSzTx/>
                        <a:buFontTx/>
                        <a:buNone/>
                        <a:tabLst/>
                        <a:defRPr/>
                      </a:pPr>
                      <a:r>
                        <a:rPr lang="ja-JP" altLang="en-US" sz="1100" b="0" i="0" u="none" strike="noStrike">
                          <a:solidFill>
                            <a:schemeClr val="accent4"/>
                          </a:solidFill>
                          <a:effectLst/>
                          <a:latin typeface="Noto Sans JP" panose="020B0200000000000000" pitchFamily="50" charset="-128"/>
                          <a:ea typeface="Noto Sans JP" panose="020B0200000000000000" pitchFamily="50" charset="-128"/>
                        </a:rPr>
                        <a:t>（一時停止）</a:t>
                      </a:r>
                      <a:r>
                        <a:rPr lang="en-US" altLang="ja-JP" sz="1100" b="0" i="0" u="none" strike="noStrike">
                          <a:solidFill>
                            <a:schemeClr val="accent4"/>
                          </a:solidFill>
                          <a:effectLst/>
                          <a:latin typeface="Noto Sans JP" panose="020B0200000000000000" pitchFamily="50" charset="-128"/>
                          <a:ea typeface="Noto Sans JP" panose="020B0200000000000000" pitchFamily="50" charset="-128"/>
                        </a:rPr>
                        <a:t>0:02:31</a:t>
                      </a:r>
                      <a:endParaRPr lang="en-US" altLang="zh-TW" sz="1100" b="0" i="0" u="none" strike="noStrike">
                        <a:solidFill>
                          <a:schemeClr val="accent4"/>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発表会</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＜先生から＞発表方法の説明</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発表・遊び合い</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p>
                      <a:pPr marL="171450" indent="-171450" algn="l" fontAlgn="ctr">
                        <a:lnSpc>
                          <a:spcPct val="110000"/>
                        </a:lnSpc>
                        <a:spcBef>
                          <a:spcPts val="0"/>
                        </a:spcBef>
                        <a:spcAft>
                          <a:spcPts val="0"/>
                        </a:spcAft>
                        <a:buFont typeface="Noto Sans JP" panose="020B0200000000000000" pitchFamily="50" charset="-128"/>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時間が限られるため、隣の子ども</a:t>
                      </a: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a:t>
                      </a: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グループ同士で、互いの作品で遊んでみるなどの方法を想定</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27240980"/>
                  </a:ext>
                </a:extLst>
              </a:tr>
              <a:tr h="203557">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0:35:00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5min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chemeClr val="tx1"/>
                          </a:solidFill>
                          <a:effectLst/>
                          <a:latin typeface="Noto Sans JP" panose="020B0200000000000000" pitchFamily="50" charset="-128"/>
                          <a:ea typeface="Noto Sans JP" panose="020B0200000000000000" pitchFamily="50" charset="-128"/>
                        </a:rPr>
                        <a:t>0:02:36</a:t>
                      </a:r>
                    </a:p>
                    <a:p>
                      <a:pPr marL="0" marR="0" lvl="0" indent="0" algn="ctr" defTabSz="914406" rtl="0" eaLnBrk="1" fontAlgn="ctr" latinLnBrk="0" hangingPunct="1">
                        <a:lnSpc>
                          <a:spcPct val="110000"/>
                        </a:lnSpc>
                        <a:spcBef>
                          <a:spcPts val="0"/>
                        </a:spcBef>
                        <a:spcAft>
                          <a:spcPts val="0"/>
                        </a:spcAft>
                        <a:buClrTx/>
                        <a:buSzTx/>
                        <a:buFontTx/>
                        <a:buNone/>
                        <a:tabLst/>
                        <a:defRPr/>
                      </a:pPr>
                      <a:r>
                        <a:rPr lang="ja-JP" altLang="en-US" sz="1100" b="0" i="0" u="none" strike="noStrike">
                          <a:solidFill>
                            <a:schemeClr val="accent4"/>
                          </a:solidFill>
                          <a:effectLst/>
                          <a:latin typeface="Noto Sans JP" panose="020B0200000000000000" pitchFamily="50" charset="-128"/>
                          <a:ea typeface="Noto Sans JP" panose="020B0200000000000000" pitchFamily="50" charset="-128"/>
                        </a:rPr>
                        <a:t>（一時停止）</a:t>
                      </a:r>
                      <a:r>
                        <a:rPr lang="en-US" altLang="ja-JP" sz="1100" b="0" i="0" u="none" strike="noStrike">
                          <a:solidFill>
                            <a:schemeClr val="accent4"/>
                          </a:solidFill>
                          <a:effectLst/>
                          <a:latin typeface="Noto Sans JP" panose="020B0200000000000000" pitchFamily="50" charset="-128"/>
                          <a:ea typeface="Noto Sans JP" panose="020B0200000000000000" pitchFamily="50" charset="-128"/>
                        </a:rPr>
                        <a:t>0:02:53</a:t>
                      </a:r>
                      <a:endParaRPr lang="en-US" altLang="zh-TW" sz="1100" b="0" i="0" u="none" strike="noStrike">
                        <a:solidFill>
                          <a:schemeClr val="accent4"/>
                        </a:solidFill>
                        <a:effectLst/>
                        <a:latin typeface="Noto Sans JP" panose="020B0200000000000000" pitchFamily="50" charset="-128"/>
                        <a:ea typeface="Noto Sans JP" panose="020B0200000000000000" pitchFamily="50" charset="-128"/>
                      </a:endParaRPr>
                    </a:p>
                    <a:p>
                      <a:pPr marL="0" marR="0" lvl="0" indent="0" algn="ctr" defTabSz="914406" rtl="0" eaLnBrk="1" fontAlgn="ctr" latinLnBrk="0" hangingPunct="1">
                        <a:lnSpc>
                          <a:spcPct val="110000"/>
                        </a:lnSpc>
                        <a:spcBef>
                          <a:spcPts val="0"/>
                        </a:spcBef>
                        <a:spcAft>
                          <a:spcPts val="0"/>
                        </a:spcAft>
                        <a:buClrTx/>
                        <a:buSzTx/>
                        <a:buFontTx/>
                        <a:buNone/>
                        <a:tabLst/>
                        <a:defRPr/>
                      </a:pPr>
                      <a:r>
                        <a:rPr lang="en-US" altLang="ja-JP" sz="1100" b="0" i="0" u="none" strike="noStrike">
                          <a:solidFill>
                            <a:schemeClr val="tx1"/>
                          </a:solidFill>
                          <a:effectLst/>
                          <a:latin typeface="Noto Sans JP" panose="020B0200000000000000" pitchFamily="50" charset="-128"/>
                          <a:ea typeface="Noto Sans JP" panose="020B0200000000000000" pitchFamily="50" charset="-128"/>
                        </a:rPr>
                        <a:t>0:02:59</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エンディング</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グループ内で感想の共有</a:t>
                      </a:r>
                      <a:endParaRPr lang="en-US" altLang="ja-JP"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36573636"/>
                  </a:ext>
                </a:extLst>
              </a:tr>
              <a:tr h="203557">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0:40:00</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en-US" altLang="ja-JP" sz="1100" b="0" i="0" u="none" strike="noStrike">
                          <a:solidFill>
                            <a:srgbClr val="000000"/>
                          </a:solidFill>
                          <a:effectLst/>
                          <a:latin typeface="Noto Sans JP" panose="020B0200000000000000" pitchFamily="50" charset="-128"/>
                          <a:ea typeface="Noto Sans JP" panose="020B0200000000000000" pitchFamily="50" charset="-128"/>
                        </a:rPr>
                        <a:t>5min</a:t>
                      </a:r>
                      <a:endParaRPr lang="en-US" sz="1100" b="0" i="0" u="none" strike="noStrike">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chemeClr val="tx1"/>
                          </a:solidFill>
                          <a:effectLst/>
                          <a:latin typeface="Noto Sans JP" panose="020B0200000000000000" pitchFamily="50" charset="-128"/>
                          <a:ea typeface="Noto Sans JP" panose="020B0200000000000000" pitchFamily="50" charset="-128"/>
                        </a:rPr>
                        <a:t>－</a:t>
                      </a:r>
                      <a:endParaRPr lang="en-US" altLang="ja-JP" sz="1100" b="0" i="0" u="none" strike="noStrike">
                        <a:solidFill>
                          <a:schemeClr val="tx1"/>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ctr" fontAlgn="ctr">
                        <a:lnSpc>
                          <a:spcPct val="110000"/>
                        </a:lnSpc>
                        <a:spcBef>
                          <a:spcPts val="0"/>
                        </a:spcBef>
                        <a:spcAft>
                          <a:spcPts val="0"/>
                        </a:spcAft>
                      </a:pPr>
                      <a:r>
                        <a:rPr lang="ja-JP" altLang="en-US" sz="1100" b="0" i="0" u="none" strike="noStrike">
                          <a:solidFill>
                            <a:srgbClr val="000000"/>
                          </a:solidFill>
                          <a:effectLst/>
                          <a:latin typeface="Noto Sans JP" panose="020B0200000000000000" pitchFamily="50" charset="-128"/>
                          <a:ea typeface="Noto Sans JP" panose="020B0200000000000000" pitchFamily="50" charset="-128"/>
                        </a:rPr>
                        <a:t>片付け</a:t>
                      </a: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indent="0" algn="l" fontAlgn="ctr">
                        <a:lnSpc>
                          <a:spcPct val="110000"/>
                        </a:lnSpc>
                        <a:spcBef>
                          <a:spcPts val="0"/>
                        </a:spcBef>
                        <a:spcAft>
                          <a:spcPts val="0"/>
                        </a:spcAft>
                        <a:buFont typeface="Arial" panose="020B0604020202020204" pitchFamily="34" charset="0"/>
                        <a:buChar char="•"/>
                      </a:pPr>
                      <a:endParaRPr lang="ja-JP" altLang="en-US" sz="1100" b="0" i="0" u="none" strike="noStrike" dirty="0">
                        <a:solidFill>
                          <a:srgbClr val="000000"/>
                        </a:solidFill>
                        <a:effectLst/>
                        <a:latin typeface="Noto Sans JP" panose="020B0200000000000000" pitchFamily="50" charset="-128"/>
                        <a:ea typeface="Noto Sans JP" panose="020B0200000000000000" pitchFamily="50" charset="-128"/>
                      </a:endParaRPr>
                    </a:p>
                  </a:txBody>
                  <a:tcPr marL="72000" marR="72000" marT="72000" marB="7200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9135785"/>
                  </a:ext>
                </a:extLst>
              </a:tr>
            </a:tbl>
          </a:graphicData>
        </a:graphic>
      </p:graphicFrame>
      <p:sp>
        <p:nvSpPr>
          <p:cNvPr id="5" name="テキスト ボックス 4">
            <a:extLst>
              <a:ext uri="{FF2B5EF4-FFF2-40B4-BE49-F238E27FC236}">
                <a16:creationId xmlns:a16="http://schemas.microsoft.com/office/drawing/2014/main" id="{C1DF2881-646A-2A5B-B833-E2D311CEFF34}"/>
              </a:ext>
            </a:extLst>
          </p:cNvPr>
          <p:cNvSpPr txBox="1"/>
          <p:nvPr/>
        </p:nvSpPr>
        <p:spPr>
          <a:xfrm>
            <a:off x="471000" y="1280088"/>
            <a:ext cx="4592925" cy="265009"/>
          </a:xfrm>
          <a:prstGeom prst="rect">
            <a:avLst/>
          </a:prstGeom>
          <a:noFill/>
        </p:spPr>
        <p:txBody>
          <a:bodyPr wrap="none" rtlCol="0">
            <a:spAutoFit/>
          </a:bodyPr>
          <a:lstStyle/>
          <a:p>
            <a:pPr algn="ctr">
              <a:lnSpc>
                <a:spcPct val="110000"/>
              </a:lnSpc>
            </a:pPr>
            <a:r>
              <a:rPr kumimoji="1" lang="en-US" altLang="ja-JP" sz="1100">
                <a:solidFill>
                  <a:schemeClr val="accent4">
                    <a:lumMod val="75000"/>
                  </a:schemeClr>
                </a:solidFill>
                <a:latin typeface="+mj-ea"/>
                <a:ea typeface="+mj-ea"/>
              </a:rPr>
              <a:t>※</a:t>
            </a:r>
            <a:r>
              <a:rPr kumimoji="1" lang="ja-JP" altLang="en-US" sz="1100">
                <a:solidFill>
                  <a:schemeClr val="accent4">
                    <a:lumMod val="75000"/>
                  </a:schemeClr>
                </a:solidFill>
                <a:latin typeface="+mj-ea"/>
                <a:ea typeface="+mj-ea"/>
              </a:rPr>
              <a:t> 教材動画を使用して実施いただく場合の想定タイムテーブルです。</a:t>
            </a:r>
          </a:p>
        </p:txBody>
      </p:sp>
    </p:spTree>
    <p:extLst>
      <p:ext uri="{BB962C8B-B14F-4D97-AF65-F5344CB8AC3E}">
        <p14:creationId xmlns:p14="http://schemas.microsoft.com/office/powerpoint/2010/main" val="3683479594"/>
      </p:ext>
    </p:extLst>
  </p:cSld>
  <p:clrMapOvr>
    <a:masterClrMapping/>
  </p:clrMapOvr>
</p:sld>
</file>

<file path=ppt/theme/theme1.xml><?xml version="1.0" encoding="utf-8"?>
<a:theme xmlns:a="http://schemas.openxmlformats.org/drawingml/2006/main" name="横浜市MESH-WS_theme">
  <a:themeElements>
    <a:clrScheme name="Yokohama_WS">
      <a:dk1>
        <a:sysClr val="windowText" lastClr="000000"/>
      </a:dk1>
      <a:lt1>
        <a:sysClr val="window" lastClr="FFFFFF"/>
      </a:lt1>
      <a:dk2>
        <a:srgbClr val="44546A"/>
      </a:dk2>
      <a:lt2>
        <a:srgbClr val="E7E6E6"/>
      </a:lt2>
      <a:accent1>
        <a:srgbClr val="0060AF"/>
      </a:accent1>
      <a:accent2>
        <a:srgbClr val="EDB834"/>
      </a:accent2>
      <a:accent3>
        <a:srgbClr val="FFF1D0"/>
      </a:accent3>
      <a:accent4>
        <a:srgbClr val="EF59A1"/>
      </a:accent4>
      <a:accent5>
        <a:srgbClr val="7FC036"/>
      </a:accent5>
      <a:accent6>
        <a:srgbClr val="84D0EF"/>
      </a:accent6>
      <a:hlink>
        <a:srgbClr val="0563C1"/>
      </a:hlink>
      <a:folHlink>
        <a:srgbClr val="954F72"/>
      </a:folHlink>
    </a:clrScheme>
    <a:fontScheme name="NotoSans+Figtree">
      <a:majorFont>
        <a:latin typeface="Figtree"/>
        <a:ea typeface="Noto Sans JP"/>
        <a:cs typeface=""/>
      </a:majorFont>
      <a:minorFont>
        <a:latin typeface="Figtree"/>
        <a:ea typeface="Noto Sans JP"/>
        <a:cs typeface=""/>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9050">
          <a:solidFill>
            <a:srgbClr val="7FC036"/>
          </a:solidFill>
        </a:ln>
      </a:spPr>
      <a:bodyPr rtlCol="0" anchor="ctr"/>
      <a:lstStyle>
        <a:defPPr algn="ctr">
          <a:defRPr kumimoji="1"/>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rgbClr val="7FC03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lnSpc>
            <a:spcPct val="110000"/>
          </a:lnSpc>
          <a:defRPr kumimoji="1" sz="1600" dirty="0" smtClean="0"/>
        </a:defPPr>
      </a:lstStyle>
    </a:txDef>
  </a:objectDefaults>
  <a:extraClrSchemeLst/>
  <a:extLst>
    <a:ext uri="{05A4C25C-085E-4340-85A3-A5531E510DB2}">
      <thm15:themeFamily xmlns:thm15="http://schemas.microsoft.com/office/thememl/2012/main" name="横浜市MESH-WS_theme" id="{D610FD02-2DFF-4152-88B0-AF9F838ACCCB}" vid="{464995CA-0E6D-49A9-BC72-8F16C8F8F29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3">
      <a:majorFont>
        <a:latin typeface="Noto Sans JP"/>
        <a:ea typeface="Noto Sans JP"/>
        <a:cs typeface="ヒラギノ角ゴ ProN W3"/>
      </a:majorFont>
      <a:minorFont>
        <a:latin typeface="Noto Sans JP"/>
        <a:ea typeface="Noto Sans JP"/>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f41bcb5-c330-4cbb-8eba-49c9dbaaa5bd}" enabled="1" method="Privileged" siteId="{66c65d8a-9158-4521-a2d8-664963db48e4}" removed="0"/>
</clbl:labelList>
</file>

<file path=docProps/app.xml><?xml version="1.0" encoding="utf-8"?>
<Properties xmlns="http://schemas.openxmlformats.org/officeDocument/2006/extended-properties" xmlns:vt="http://schemas.openxmlformats.org/officeDocument/2006/docPropsVTypes">
  <Template>横浜市MESH-WS_theme</Template>
  <TotalTime>0</TotalTime>
  <Words>2597</Words>
  <Application>Microsoft Office PowerPoint</Application>
  <PresentationFormat>A4 210 x 297 mm</PresentationFormat>
  <Paragraphs>333</Paragraphs>
  <Slides>42</Slides>
  <Notes>7</Notes>
  <HiddenSlides>1</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42</vt:i4>
      </vt:variant>
    </vt:vector>
  </HeadingPairs>
  <TitlesOfParts>
    <vt:vector size="54" baseType="lpstr">
      <vt:lpstr>Aptos SemiBold</vt:lpstr>
      <vt:lpstr>Figtree</vt:lpstr>
      <vt:lpstr>Figtree Light</vt:lpstr>
      <vt:lpstr>Noto Sans JP</vt:lpstr>
      <vt:lpstr>Noto Sans JP Black</vt:lpstr>
      <vt:lpstr>SST Japanese Pro Regular</vt:lpstr>
      <vt:lpstr>ヒラギノ角ゴ ProN W3</vt:lpstr>
      <vt:lpstr>源柔ゴシックXP Heavy</vt:lpstr>
      <vt:lpstr>Arial</vt:lpstr>
      <vt:lpstr>Times New Roman</vt:lpstr>
      <vt:lpstr>Wingdings</vt:lpstr>
      <vt:lpstr>横浜市MESH-WS_theme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2024-10-31T23:01:38Z</dcterms:created>
  <dcterms:modified xsi:type="dcterms:W3CDTF">2024-10-31T23:01:55Z</dcterms:modified>
</cp:coreProperties>
</file>