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6" r:id="rId1"/>
  </p:sldMasterIdLst>
  <p:notesMasterIdLst>
    <p:notesMasterId r:id="rId50"/>
  </p:notesMasterIdLst>
  <p:handoutMasterIdLst>
    <p:handoutMasterId r:id="rId51"/>
  </p:handoutMasterIdLst>
  <p:sldIdLst>
    <p:sldId id="388" r:id="rId2"/>
    <p:sldId id="352" r:id="rId3"/>
    <p:sldId id="375" r:id="rId4"/>
    <p:sldId id="334" r:id="rId5"/>
    <p:sldId id="339" r:id="rId6"/>
    <p:sldId id="336" r:id="rId7"/>
    <p:sldId id="353" r:id="rId8"/>
    <p:sldId id="340" r:id="rId9"/>
    <p:sldId id="355" r:id="rId10"/>
    <p:sldId id="354" r:id="rId11"/>
    <p:sldId id="356" r:id="rId12"/>
    <p:sldId id="357" r:id="rId13"/>
    <p:sldId id="358" r:id="rId14"/>
    <p:sldId id="359" r:id="rId15"/>
    <p:sldId id="360" r:id="rId16"/>
    <p:sldId id="361" r:id="rId17"/>
    <p:sldId id="362" r:id="rId18"/>
    <p:sldId id="363" r:id="rId19"/>
    <p:sldId id="376" r:id="rId20"/>
    <p:sldId id="372" r:id="rId21"/>
    <p:sldId id="377" r:id="rId22"/>
    <p:sldId id="373" r:id="rId23"/>
    <p:sldId id="378" r:id="rId24"/>
    <p:sldId id="374" r:id="rId25"/>
    <p:sldId id="379" r:id="rId26"/>
    <p:sldId id="364" r:id="rId27"/>
    <p:sldId id="365" r:id="rId28"/>
    <p:sldId id="366" r:id="rId29"/>
    <p:sldId id="367" r:id="rId30"/>
    <p:sldId id="390" r:id="rId31"/>
    <p:sldId id="391" r:id="rId32"/>
    <p:sldId id="392" r:id="rId33"/>
    <p:sldId id="395" r:id="rId34"/>
    <p:sldId id="393" r:id="rId35"/>
    <p:sldId id="394" r:id="rId36"/>
    <p:sldId id="396" r:id="rId37"/>
    <p:sldId id="397" r:id="rId38"/>
    <p:sldId id="398" r:id="rId39"/>
    <p:sldId id="368" r:id="rId40"/>
    <p:sldId id="369" r:id="rId41"/>
    <p:sldId id="380" r:id="rId42"/>
    <p:sldId id="370" r:id="rId43"/>
    <p:sldId id="371" r:id="rId44"/>
    <p:sldId id="382" r:id="rId45"/>
    <p:sldId id="384" r:id="rId46"/>
    <p:sldId id="383" r:id="rId47"/>
    <p:sldId id="389" r:id="rId48"/>
    <p:sldId id="338" r:id="rId49"/>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65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792E6C-7F82-F695-6660-D34080B61590}" name="Urata, Keisuke (FRONTAGE)" initials="UK(" userId="S::Keisuke.A.Urata@sony.com::d226a9f4-359b-4cec-9339-17a9ded9b2d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AF"/>
    <a:srgbClr val="E6E6E6"/>
    <a:srgbClr val="ECF9FE"/>
    <a:srgbClr val="FDB834"/>
    <a:srgbClr val="EF59A1"/>
    <a:srgbClr val="E05440"/>
    <a:srgbClr val="84D0EF"/>
    <a:srgbClr val="7FC036"/>
    <a:srgbClr val="FFF1D0"/>
    <a:srgbClr val="E7F1EB"/>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0629" autoAdjust="0"/>
  </p:normalViewPr>
  <p:slideViewPr>
    <p:cSldViewPr snapToGrid="0">
      <p:cViewPr varScale="1">
        <p:scale>
          <a:sx n="27" d="100"/>
          <a:sy n="27" d="100"/>
        </p:scale>
        <p:origin x="2298" y="60"/>
      </p:cViewPr>
      <p:guideLst>
        <p:guide orient="horz" pos="2381"/>
        <p:guide pos="6656"/>
      </p:guideLst>
    </p:cSldViewPr>
  </p:slideViewPr>
  <p:notesTextViewPr>
    <p:cViewPr>
      <p:scale>
        <a:sx n="1" d="1"/>
        <a:sy n="1" d="1"/>
      </p:scale>
      <p:origin x="0" y="0"/>
    </p:cViewPr>
  </p:notesTextViewPr>
  <p:notesViewPr>
    <p:cSldViewPr snapToGrid="0">
      <p:cViewPr>
        <p:scale>
          <a:sx n="1" d="2"/>
          <a:sy n="1" d="2"/>
        </p:scale>
        <p:origin x="4632" y="112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60"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asubashi, Kazuya (FRONTAGE)" userId="3954b79c-d3ca-41c4-81bd-1d7d4e133c5d" providerId="ADAL" clId="{4C40A34A-F109-4A5A-BBAF-E74A3A211F38}"/>
    <pc:docChg chg="custSel modSld">
      <pc:chgData name="Karasubashi, Kazuya (FRONTAGE)" userId="3954b79c-d3ca-41c4-81bd-1d7d4e133c5d" providerId="ADAL" clId="{4C40A34A-F109-4A5A-BBAF-E74A3A211F38}" dt="2024-10-30T04:48:53.594" v="88" actId="313"/>
      <pc:docMkLst>
        <pc:docMk/>
      </pc:docMkLst>
      <pc:sldChg chg="modSp mod">
        <pc:chgData name="Karasubashi, Kazuya (FRONTAGE)" userId="3954b79c-d3ca-41c4-81bd-1d7d4e133c5d" providerId="ADAL" clId="{4C40A34A-F109-4A5A-BBAF-E74A3A211F38}" dt="2024-10-30T04:48:53.594" v="88" actId="313"/>
        <pc:sldMkLst>
          <pc:docMk/>
          <pc:sldMk cId="4107939783" sldId="338"/>
        </pc:sldMkLst>
        <pc:spChg chg="mod">
          <ac:chgData name="Karasubashi, Kazuya (FRONTAGE)" userId="3954b79c-d3ca-41c4-81bd-1d7d4e133c5d" providerId="ADAL" clId="{4C40A34A-F109-4A5A-BBAF-E74A3A211F38}" dt="2024-10-30T04:48:53.594" v="88" actId="313"/>
          <ac:spMkLst>
            <pc:docMk/>
            <pc:sldMk cId="4107939783" sldId="338"/>
            <ac:spMk id="25" creationId="{B1BCED37-1A1F-12D5-91AB-3CFCE6BCAF03}"/>
          </ac:spMkLst>
        </pc:spChg>
      </pc:sldChg>
      <pc:sldChg chg="modSp mod">
        <pc:chgData name="Karasubashi, Kazuya (FRONTAGE)" userId="3954b79c-d3ca-41c4-81bd-1d7d4e133c5d" providerId="ADAL" clId="{4C40A34A-F109-4A5A-BBAF-E74A3A211F38}" dt="2024-10-30T04:46:08.684" v="87" actId="1038"/>
        <pc:sldMkLst>
          <pc:docMk/>
          <pc:sldMk cId="2943059891" sldId="389"/>
        </pc:sldMkLst>
        <pc:spChg chg="mod">
          <ac:chgData name="Karasubashi, Kazuya (FRONTAGE)" userId="3954b79c-d3ca-41c4-81bd-1d7d4e133c5d" providerId="ADAL" clId="{4C40A34A-F109-4A5A-BBAF-E74A3A211F38}" dt="2024-10-30T04:46:08.684" v="87" actId="1038"/>
          <ac:spMkLst>
            <pc:docMk/>
            <pc:sldMk cId="2943059891" sldId="389"/>
            <ac:spMk id="11" creationId="{30A57D19-3BB7-74B0-3209-D81DAC2355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1B3BD70-0FC5-6460-418A-433074567FE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268F04D8-E479-9826-4776-BF3D4EDEC15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B42BE2-8163-4B91-AA73-519101094577}" type="datetimeFigureOut">
              <a:rPr kumimoji="1" lang="ja-JP" altLang="en-US" smtClean="0"/>
              <a:t>2024/10/31</a:t>
            </a:fld>
            <a:endParaRPr kumimoji="1" lang="ja-JP" altLang="en-US"/>
          </a:p>
        </p:txBody>
      </p:sp>
      <p:sp>
        <p:nvSpPr>
          <p:cNvPr id="4" name="フッター プレースホルダー 3">
            <a:extLst>
              <a:ext uri="{FF2B5EF4-FFF2-40B4-BE49-F238E27FC236}">
                <a16:creationId xmlns:a16="http://schemas.microsoft.com/office/drawing/2014/main" id="{D060BDEA-DB1C-B4F4-9837-CCCD7CDE64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2EF2FAE-46A6-29A3-6035-AE3A51B9B6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603395-F191-4A5C-9677-228AC320F0F9}" type="slidenum">
              <a:rPr kumimoji="1" lang="ja-JP" altLang="en-US" smtClean="0"/>
              <a:t>‹#›</a:t>
            </a:fld>
            <a:endParaRPr kumimoji="1" lang="ja-JP" altLang="en-US"/>
          </a:p>
        </p:txBody>
      </p:sp>
    </p:spTree>
    <p:extLst>
      <p:ext uri="{BB962C8B-B14F-4D97-AF65-F5344CB8AC3E}">
        <p14:creationId xmlns:p14="http://schemas.microsoft.com/office/powerpoint/2010/main" val="3002639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ST Japanese Pro Regular" panose="020B0504030504020204" pitchFamily="34" charset="-128"/>
                <a:ea typeface="SST Japanese Pro Regular" panose="020B0504030504020204" pitchFamily="34" charset="-128"/>
              </a:defRPr>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ST Japanese Pro Regular" panose="020B0504030504020204" pitchFamily="34" charset="-128"/>
                <a:ea typeface="SST Japanese Pro Regular" panose="020B0504030504020204" pitchFamily="34" charset="-128"/>
              </a:defRPr>
            </a:lvl1pPr>
          </a:lstStyle>
          <a:p>
            <a:fld id="{7D41309A-7449-864A-817F-7598408E0CF7}" type="datetimeFigureOut">
              <a:rPr kumimoji="1" lang="ja-JP" altLang="en-US" smtClean="0"/>
              <a:pPr/>
              <a:t>2024/10/31</a:t>
            </a:fld>
            <a:endParaRPr kumimoji="1" lang="ja-JP" altLang="en-US"/>
          </a:p>
        </p:txBody>
      </p:sp>
      <p:sp>
        <p:nvSpPr>
          <p:cNvPr id="4" name="スライド イメージ プレースホルダー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ST Japanese Pro Regular" panose="020B0504030504020204" pitchFamily="34" charset="-128"/>
                <a:ea typeface="SST Japanese Pro Regular" panose="020B0504030504020204" pitchFamily="34" charset="-128"/>
              </a:defRPr>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ST Japanese Pro Regular" panose="020B0504030504020204" pitchFamily="34" charset="-128"/>
                <a:ea typeface="SST Japanese Pro Regular" panose="020B0504030504020204" pitchFamily="34" charset="-128"/>
              </a:defRPr>
            </a:lvl1pPr>
          </a:lstStyle>
          <a:p>
            <a:fld id="{859DAD15-FC74-F542-B90E-8B56C40D3EA7}" type="slidenum">
              <a:rPr kumimoji="1" lang="ja-JP" altLang="en-US" smtClean="0"/>
              <a:pPr/>
              <a:t>‹#›</a:t>
            </a:fld>
            <a:endParaRPr kumimoji="1" lang="ja-JP" altLang="en-US"/>
          </a:p>
        </p:txBody>
      </p:sp>
    </p:spTree>
    <p:extLst>
      <p:ext uri="{BB962C8B-B14F-4D97-AF65-F5344CB8AC3E}">
        <p14:creationId xmlns:p14="http://schemas.microsoft.com/office/powerpoint/2010/main" val="852044685"/>
      </p:ext>
    </p:extLst>
  </p:cSld>
  <p:clrMap bg1="lt1" tx1="dk1" bg2="lt2" tx2="dk2" accent1="accent1" accent2="accent2" accent3="accent3" accent4="accent4" accent5="accent5" accent6="accent6" hlink="hlink" folHlink="folHlink"/>
  <p:notesStyle>
    <a:lvl1pPr marL="0" algn="l" defTabSz="646572" rtl="0" eaLnBrk="1" latinLnBrk="0" hangingPunct="1">
      <a:defRPr kumimoji="1" sz="849" kern="1200">
        <a:solidFill>
          <a:schemeClr val="tx1"/>
        </a:solidFill>
        <a:latin typeface="SST Japanese Pro Regular" panose="020B0504030504020204" pitchFamily="34" charset="-128"/>
        <a:ea typeface="SST Japanese Pro Regular" panose="020B0504030504020204" pitchFamily="34" charset="-128"/>
        <a:cs typeface="+mn-cs"/>
      </a:defRPr>
    </a:lvl1pPr>
    <a:lvl2pPr marL="323286" algn="l" defTabSz="646572" rtl="0" eaLnBrk="1" latinLnBrk="0" hangingPunct="1">
      <a:defRPr kumimoji="1" sz="849" kern="1200">
        <a:solidFill>
          <a:schemeClr val="tx1"/>
        </a:solidFill>
        <a:latin typeface="SST Japanese Pro Regular" panose="020B0504030504020204" pitchFamily="34" charset="-128"/>
        <a:ea typeface="SST Japanese Pro Regular" panose="020B0504030504020204" pitchFamily="34" charset="-128"/>
        <a:cs typeface="+mn-cs"/>
      </a:defRPr>
    </a:lvl2pPr>
    <a:lvl3pPr marL="646572" algn="l" defTabSz="646572" rtl="0" eaLnBrk="1" latinLnBrk="0" hangingPunct="1">
      <a:defRPr kumimoji="1" sz="849" kern="1200">
        <a:solidFill>
          <a:schemeClr val="tx1"/>
        </a:solidFill>
        <a:latin typeface="SST Japanese Pro Regular" panose="020B0504030504020204" pitchFamily="34" charset="-128"/>
        <a:ea typeface="SST Japanese Pro Regular" panose="020B0504030504020204" pitchFamily="34" charset="-128"/>
        <a:cs typeface="+mn-cs"/>
      </a:defRPr>
    </a:lvl3pPr>
    <a:lvl4pPr marL="969858" algn="l" defTabSz="646572" rtl="0" eaLnBrk="1" latinLnBrk="0" hangingPunct="1">
      <a:defRPr kumimoji="1" sz="849" kern="1200">
        <a:solidFill>
          <a:schemeClr val="tx1"/>
        </a:solidFill>
        <a:latin typeface="SST Japanese Pro Regular" panose="020B0504030504020204" pitchFamily="34" charset="-128"/>
        <a:ea typeface="SST Japanese Pro Regular" panose="020B0504030504020204" pitchFamily="34" charset="-128"/>
        <a:cs typeface="+mn-cs"/>
      </a:defRPr>
    </a:lvl4pPr>
    <a:lvl5pPr marL="1293144" algn="l" defTabSz="646572" rtl="0" eaLnBrk="1" latinLnBrk="0" hangingPunct="1">
      <a:defRPr kumimoji="1" sz="849" kern="1200">
        <a:solidFill>
          <a:schemeClr val="tx1"/>
        </a:solidFill>
        <a:latin typeface="SST Japanese Pro Regular" panose="020B0504030504020204" pitchFamily="34" charset="-128"/>
        <a:ea typeface="SST Japanese Pro Regular" panose="020B0504030504020204" pitchFamily="34" charset="-128"/>
        <a:cs typeface="+mn-cs"/>
      </a:defRPr>
    </a:lvl5pPr>
    <a:lvl6pPr marL="1616431" algn="l" defTabSz="646572" rtl="0" eaLnBrk="1" latinLnBrk="0" hangingPunct="1">
      <a:defRPr kumimoji="1" sz="849" kern="1200">
        <a:solidFill>
          <a:schemeClr val="tx1"/>
        </a:solidFill>
        <a:latin typeface="+mn-lt"/>
        <a:ea typeface="+mn-ea"/>
        <a:cs typeface="+mn-cs"/>
      </a:defRPr>
    </a:lvl6pPr>
    <a:lvl7pPr marL="1939717" algn="l" defTabSz="646572" rtl="0" eaLnBrk="1" latinLnBrk="0" hangingPunct="1">
      <a:defRPr kumimoji="1" sz="849" kern="1200">
        <a:solidFill>
          <a:schemeClr val="tx1"/>
        </a:solidFill>
        <a:latin typeface="+mn-lt"/>
        <a:ea typeface="+mn-ea"/>
        <a:cs typeface="+mn-cs"/>
      </a:defRPr>
    </a:lvl7pPr>
    <a:lvl8pPr marL="2263003" algn="l" defTabSz="646572" rtl="0" eaLnBrk="1" latinLnBrk="0" hangingPunct="1">
      <a:defRPr kumimoji="1" sz="849" kern="1200">
        <a:solidFill>
          <a:schemeClr val="tx1"/>
        </a:solidFill>
        <a:latin typeface="+mn-lt"/>
        <a:ea typeface="+mn-ea"/>
        <a:cs typeface="+mn-cs"/>
      </a:defRPr>
    </a:lvl8pPr>
    <a:lvl9pPr marL="2586289" algn="l" defTabSz="646572" rtl="0" eaLnBrk="1" latinLnBrk="0" hangingPunct="1">
      <a:defRPr kumimoji="1" sz="84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はい、時間になりましたので、始めまーす！</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今日は「遊びの天才になろう！工作</a:t>
            </a:r>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プログラミングワークショップ」第</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日目です！</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約</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時間のワークショップ、最後まで楽しんでいきましょう！はい、拍手ー！</a:t>
            </a:r>
            <a:endParaRPr kumimoji="1" lang="en-US" altLang="ja-JP"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a:t>
            </a:fld>
            <a:endParaRPr kumimoji="1" lang="ja-JP" altLang="en-US"/>
          </a:p>
        </p:txBody>
      </p:sp>
    </p:spTree>
    <p:extLst>
      <p:ext uri="{BB962C8B-B14F-4D97-AF65-F5344CB8AC3E}">
        <p14:creationId xmlns:p14="http://schemas.microsoft.com/office/powerpoint/2010/main" val="3205735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ここから、遊びの天才への道スタートです！</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10</a:t>
            </a:fld>
            <a:endParaRPr kumimoji="1" lang="ja-JP" altLang="en-US"/>
          </a:p>
        </p:txBody>
      </p:sp>
    </p:spTree>
    <p:extLst>
      <p:ext uri="{BB962C8B-B14F-4D97-AF65-F5344CB8AC3E}">
        <p14:creationId xmlns:p14="http://schemas.microsoft.com/office/powerpoint/2010/main" val="230959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ワークショップはミッション</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から</a:t>
            </a:r>
            <a:r>
              <a:rPr kumimoji="1" lang="en-US" altLang="ja-JP" dirty="0">
                <a:latin typeface="Noto Sans JP" panose="020B0200000000000000" pitchFamily="50" charset="-128"/>
                <a:ea typeface="Noto Sans JP" panose="020B0200000000000000" pitchFamily="50" charset="-128"/>
              </a:rPr>
              <a:t>3</a:t>
            </a:r>
            <a:r>
              <a:rPr kumimoji="1" lang="ja-JP" altLang="en-US" dirty="0">
                <a:latin typeface="Noto Sans JP" panose="020B0200000000000000" pitchFamily="50" charset="-128"/>
                <a:ea typeface="Noto Sans JP" panose="020B0200000000000000" pitchFamily="50" charset="-128"/>
              </a:rPr>
              <a:t>まで、</a:t>
            </a:r>
            <a:r>
              <a:rPr kumimoji="1" lang="en-US" altLang="ja-JP" dirty="0">
                <a:latin typeface="Noto Sans JP" panose="020B0200000000000000" pitchFamily="50" charset="-128"/>
                <a:ea typeface="Noto Sans JP" panose="020B0200000000000000" pitchFamily="50" charset="-128"/>
              </a:rPr>
              <a:t>3</a:t>
            </a:r>
            <a:r>
              <a:rPr kumimoji="1" lang="ja-JP" altLang="en-US" dirty="0">
                <a:latin typeface="Noto Sans JP" panose="020B0200000000000000" pitchFamily="50" charset="-128"/>
                <a:ea typeface="Noto Sans JP" panose="020B0200000000000000" pitchFamily="50" charset="-128"/>
              </a:rPr>
              <a:t>段階のステップで進めていきますね。</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11</a:t>
            </a:fld>
            <a:endParaRPr kumimoji="1" lang="ja-JP" altLang="en-US"/>
          </a:p>
        </p:txBody>
      </p:sp>
    </p:spTree>
    <p:extLst>
      <p:ext uri="{BB962C8B-B14F-4D97-AF65-F5344CB8AC3E}">
        <p14:creationId xmlns:p14="http://schemas.microsoft.com/office/powerpoint/2010/main" val="2482944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まずはミッション</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ここでは、</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使い方を覚えてもらえるように、</a:t>
            </a:r>
            <a:r>
              <a:rPr kumimoji="1" lang="en-US" altLang="ja-JP" dirty="0">
                <a:latin typeface="Noto Sans JP" panose="020B0200000000000000" pitchFamily="50" charset="-128"/>
                <a:ea typeface="Noto Sans JP" panose="020B0200000000000000" pitchFamily="50" charset="-128"/>
              </a:rPr>
              <a:t>4</a:t>
            </a:r>
            <a:r>
              <a:rPr kumimoji="1" lang="ja-JP" altLang="en-US" dirty="0">
                <a:latin typeface="Noto Sans JP" panose="020B0200000000000000" pitchFamily="50" charset="-128"/>
                <a:ea typeface="Noto Sans JP" panose="020B0200000000000000" pitchFamily="50" charset="-128"/>
              </a:rPr>
              <a:t>つのしくみづくりに挑戦してもらいます。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12</a:t>
            </a:fld>
            <a:endParaRPr kumimoji="1" lang="ja-JP" altLang="en-US"/>
          </a:p>
        </p:txBody>
      </p:sp>
    </p:spTree>
    <p:extLst>
      <p:ext uri="{BB962C8B-B14F-4D97-AF65-F5344CB8AC3E}">
        <p14:creationId xmlns:p14="http://schemas.microsoft.com/office/powerpoint/2010/main" val="2835806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次にミッション</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ここでは、みなさんに配った「ものカード」と「ミッションカード」</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種類のカードと</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を組み合わせて、</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色々なしかけやしくみを作ることに挑戦してもらいます。</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今日進めるのはこのミッション</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までです！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13</a:t>
            </a:fld>
            <a:endParaRPr kumimoji="1" lang="ja-JP" altLang="en-US"/>
          </a:p>
        </p:txBody>
      </p:sp>
    </p:spTree>
    <p:extLst>
      <p:ext uri="{BB962C8B-B14F-4D97-AF65-F5344CB8AC3E}">
        <p14:creationId xmlns:p14="http://schemas.microsoft.com/office/powerpoint/2010/main" val="3456268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そして次回のワークショップ、ラストミッションの</a:t>
            </a:r>
            <a:r>
              <a:rPr kumimoji="1" lang="en-US" altLang="ja-JP" dirty="0">
                <a:latin typeface="Noto Sans JP" panose="020B0200000000000000" pitchFamily="50" charset="-128"/>
                <a:ea typeface="Noto Sans JP" panose="020B0200000000000000" pitchFamily="50" charset="-128"/>
              </a:rPr>
              <a:t>3</a:t>
            </a:r>
            <a:r>
              <a:rPr kumimoji="1" lang="ja-JP" altLang="en-US" dirty="0">
                <a:latin typeface="Noto Sans JP" panose="020B0200000000000000" pitchFamily="50" charset="-128"/>
                <a:ea typeface="Noto Sans JP" panose="020B0200000000000000" pitchFamily="50" charset="-128"/>
              </a:rPr>
              <a:t>で</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みなさんに「遊びの天才」として、新しい遊びを作ってもらいます！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14</a:t>
            </a:fld>
            <a:endParaRPr kumimoji="1" lang="ja-JP" altLang="en-US"/>
          </a:p>
        </p:txBody>
      </p:sp>
    </p:spTree>
    <p:extLst>
      <p:ext uri="{BB962C8B-B14F-4D97-AF65-F5344CB8AC3E}">
        <p14:creationId xmlns:p14="http://schemas.microsoft.com/office/powerpoint/2010/main" val="2546800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それではさっそくミッション</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に入ります。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15</a:t>
            </a:fld>
            <a:endParaRPr kumimoji="1" lang="ja-JP" altLang="en-US"/>
          </a:p>
        </p:txBody>
      </p:sp>
    </p:spTree>
    <p:extLst>
      <p:ext uri="{BB962C8B-B14F-4D97-AF65-F5344CB8AC3E}">
        <p14:creationId xmlns:p14="http://schemas.microsoft.com/office/powerpoint/2010/main" val="1323199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と、その前に、まずは</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アプリの使い方を説明します。</a:t>
            </a:r>
            <a:r>
              <a:rPr kumimoji="1" lang="en-US" altLang="ja-JP" dirty="0">
                <a:latin typeface="Noto Sans JP" panose="020B0200000000000000" pitchFamily="50" charset="-128"/>
                <a:ea typeface="Noto Sans JP" panose="020B0200000000000000" pitchFamily="50" charset="-128"/>
              </a:rPr>
              <a:t/>
            </a:r>
            <a:br>
              <a:rPr kumimoji="1" lang="en-US" altLang="ja-JP" dirty="0">
                <a:latin typeface="Noto Sans JP" panose="020B0200000000000000" pitchFamily="50" charset="-128"/>
                <a:ea typeface="Noto Sans JP" panose="020B0200000000000000" pitchFamily="50" charset="-128"/>
              </a:rPr>
            </a:br>
            <a:r>
              <a:rPr kumimoji="1" lang="ja-JP" altLang="en-US" dirty="0">
                <a:latin typeface="Noto Sans JP" panose="020B0200000000000000" pitchFamily="50" charset="-128"/>
                <a:ea typeface="Noto Sans JP" panose="020B0200000000000000" pitchFamily="50" charset="-128"/>
              </a:rPr>
              <a:t>こちらの動画をご覧ください。</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（左クリックして動画再生</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アプリの使い方は動画内で説明されます。動画が終了したら左クリックで次のページに移ります。）</a:t>
            </a:r>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16</a:t>
            </a:fld>
            <a:endParaRPr kumimoji="1" lang="ja-JP" altLang="en-US"/>
          </a:p>
        </p:txBody>
      </p:sp>
    </p:spTree>
    <p:extLst>
      <p:ext uri="{BB962C8B-B14F-4D97-AF65-F5344CB8AC3E}">
        <p14:creationId xmlns:p14="http://schemas.microsoft.com/office/powerpoint/2010/main" val="4255674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ウォーミングアップが済んだところで、</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それでは早速ミッション</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をスタートしましょう！</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マスに書かれた指令をミッション</a:t>
            </a:r>
            <a:r>
              <a:rPr lang="en-US" altLang="ja-JP" b="0" dirty="0">
                <a:effectLst/>
                <a:latin typeface="Noto Sans JP" panose="020B0200000000000000" pitchFamily="50" charset="-128"/>
                <a:ea typeface="Noto Sans JP" panose="020B0200000000000000" pitchFamily="50" charset="-128"/>
              </a:rPr>
              <a:t>1-1</a:t>
            </a:r>
            <a:r>
              <a:rPr lang="ja-JP" altLang="en-US" b="0" dirty="0">
                <a:effectLst/>
                <a:latin typeface="Noto Sans JP" panose="020B0200000000000000" pitchFamily="50" charset="-128"/>
                <a:ea typeface="Noto Sans JP" panose="020B0200000000000000" pitchFamily="50" charset="-128"/>
              </a:rPr>
              <a:t>から順番にクリアしていってくださいね。</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スタートから</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つ目のミッション</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にコマを進めて、</a:t>
            </a:r>
            <a:r>
              <a:rPr lang="ja-JP" altLang="en-US" b="0" i="0" dirty="0">
                <a:solidFill>
                  <a:srgbClr val="0F0F0F"/>
                </a:solidFill>
                <a:effectLst/>
                <a:latin typeface="Noto Sans JP" panose="020B0200000000000000" pitchFamily="50" charset="-128"/>
                <a:ea typeface="Noto Sans JP" panose="020B0200000000000000" pitchFamily="50" charset="-128"/>
              </a:rPr>
              <a:t>そこに書かれた指令</a:t>
            </a:r>
            <a:endParaRPr lang="en-US" altLang="ja-JP" b="0" i="0" dirty="0">
              <a:solidFill>
                <a:srgbClr val="0F0F0F"/>
              </a:solidFill>
              <a:effectLst/>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17</a:t>
            </a:fld>
            <a:endParaRPr kumimoji="1" lang="ja-JP" altLang="en-US"/>
          </a:p>
        </p:txBody>
      </p:sp>
    </p:spTree>
    <p:extLst>
      <p:ext uri="{BB962C8B-B14F-4D97-AF65-F5344CB8AC3E}">
        <p14:creationId xmlns:p14="http://schemas.microsoft.com/office/powerpoint/2010/main" val="745370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dirty="0">
                <a:solidFill>
                  <a:srgbClr val="0F0F0F"/>
                </a:solidFill>
                <a:effectLst/>
                <a:latin typeface="Noto Sans JP" panose="020B0200000000000000" pitchFamily="50" charset="-128"/>
                <a:ea typeface="Noto Sans JP" panose="020B0200000000000000" pitchFamily="50" charset="-128"/>
              </a:rPr>
              <a:t>「動きブロック</a:t>
            </a:r>
            <a:r>
              <a:rPr lang="en-US" altLang="ja-JP" b="0" i="0" dirty="0">
                <a:solidFill>
                  <a:srgbClr val="0F0F0F"/>
                </a:solidFill>
                <a:effectLst/>
                <a:latin typeface="Noto Sans JP" panose="020B0200000000000000" pitchFamily="50" charset="-128"/>
                <a:ea typeface="Noto Sans JP" panose="020B0200000000000000" pitchFamily="50" charset="-128"/>
              </a:rPr>
              <a:t>×</a:t>
            </a:r>
            <a:r>
              <a:rPr lang="ja-JP" altLang="en-US" b="0" dirty="0">
                <a:effectLst/>
                <a:latin typeface="Noto Sans JP" panose="020B0200000000000000" pitchFamily="50" charset="-128"/>
                <a:ea typeface="Noto Sans JP" panose="020B0200000000000000" pitchFamily="50" charset="-128"/>
              </a:rPr>
              <a:t>スピーカーを」使って、</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「振ったら音が鳴るしくみ」を作ってください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よーーい、スタート！！</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児童に余裕がありそうであれば、「スピーカーから音の種類を選ぶこともできますよ～」というような声をかけてもいいと思います</a:t>
            </a:r>
          </a:p>
          <a:p>
            <a:pPr marL="0" marR="0" lvl="0" indent="0" algn="l" defTabSz="646572" rtl="0" eaLnBrk="1" fontAlgn="auto" latinLnBrk="0" hangingPunct="1">
              <a:lnSpc>
                <a:spcPct val="100000"/>
              </a:lnSpc>
              <a:spcBef>
                <a:spcPts val="0"/>
              </a:spcBef>
              <a:spcAft>
                <a:spcPts val="0"/>
              </a:spcAft>
              <a:buClrTx/>
              <a:buSzTx/>
              <a:buFontTx/>
              <a:buNone/>
              <a:tabLst/>
              <a:defRPr/>
            </a:pPr>
            <a:endParaRPr lang="ja-JP" altLang="en-US" b="0" dirty="0">
              <a:effectLst/>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18</a:t>
            </a:fld>
            <a:endParaRPr kumimoji="1" lang="ja-JP" altLang="en-US"/>
          </a:p>
        </p:txBody>
      </p:sp>
    </p:spTree>
    <p:extLst>
      <p:ext uri="{BB962C8B-B14F-4D97-AF65-F5344CB8AC3E}">
        <p14:creationId xmlns:p14="http://schemas.microsoft.com/office/powerpoint/2010/main" val="3555743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こちらはプログラムの例です。必要に応じて、スライドの表示をオンにして児童にお見せください。</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19</a:t>
            </a:fld>
            <a:endParaRPr kumimoji="1" lang="ja-JP" altLang="en-US"/>
          </a:p>
        </p:txBody>
      </p:sp>
    </p:spTree>
    <p:extLst>
      <p:ext uri="{BB962C8B-B14F-4D97-AF65-F5344CB8AC3E}">
        <p14:creationId xmlns:p14="http://schemas.microsoft.com/office/powerpoint/2010/main" val="3039085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このプログラムは、横浜市がデジタル技術を活用し、誰もが自分の想像力を発揮できる社会を目指している神奈川大学経営学部の</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道用准教授のゼミと連携して、神奈川大学の学生さんと開発したワークショップです。</a:t>
            </a:r>
            <a:endParaRPr kumimoji="1" lang="ja-JP" altLang="en-US"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みなさんには、身近なものを組み合わせてオリジナルの新しい遊びをどんどん作り出せる「遊びの天才」を目指していただきます。</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では早速始めていきましょう！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a:t>
            </a:fld>
            <a:endParaRPr kumimoji="1" lang="ja-JP" altLang="en-US"/>
          </a:p>
        </p:txBody>
      </p:sp>
    </p:spTree>
    <p:extLst>
      <p:ext uri="{BB962C8B-B14F-4D97-AF65-F5344CB8AC3E}">
        <p14:creationId xmlns:p14="http://schemas.microsoft.com/office/powerpoint/2010/main" val="1182754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ミッション</a:t>
            </a:r>
            <a:r>
              <a:rPr lang="en-US" altLang="ja-JP" b="0" dirty="0">
                <a:effectLst/>
                <a:latin typeface="Noto Sans JP" panose="020B0200000000000000" pitchFamily="50" charset="-128"/>
                <a:ea typeface="Noto Sans JP" panose="020B0200000000000000" pitchFamily="50" charset="-128"/>
              </a:rPr>
              <a:t>1-1</a:t>
            </a:r>
            <a:r>
              <a:rPr lang="ja-JP" altLang="en-US" b="0" dirty="0">
                <a:effectLst/>
                <a:latin typeface="Noto Sans JP" panose="020B0200000000000000" pitchFamily="50" charset="-128"/>
                <a:ea typeface="Noto Sans JP" panose="020B0200000000000000" pitchFamily="50" charset="-128"/>
              </a:rPr>
              <a:t>ができたら、次にまた</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つコマを進めて、次は</a:t>
            </a:r>
            <a:r>
              <a:rPr lang="ja-JP" altLang="en-US" b="0" i="0" dirty="0">
                <a:solidFill>
                  <a:srgbClr val="0F0F0F"/>
                </a:solidFill>
                <a:effectLst/>
                <a:latin typeface="Noto Sans JP" panose="020B0200000000000000" pitchFamily="50" charset="-128"/>
                <a:ea typeface="Noto Sans JP" panose="020B0200000000000000" pitchFamily="50" charset="-128"/>
              </a:rPr>
              <a:t>ミッション</a:t>
            </a:r>
            <a:r>
              <a:rPr lang="en-US" altLang="ja-JP" b="0" i="0" dirty="0">
                <a:solidFill>
                  <a:srgbClr val="0F0F0F"/>
                </a:solidFill>
                <a:effectLst/>
                <a:latin typeface="Noto Sans JP" panose="020B0200000000000000" pitchFamily="50" charset="-128"/>
                <a:ea typeface="Noto Sans JP" panose="020B0200000000000000" pitchFamily="50" charset="-128"/>
              </a:rPr>
              <a:t>1-2</a:t>
            </a:r>
            <a:r>
              <a:rPr lang="ja-JP" altLang="en-US" b="0" i="0" dirty="0">
                <a:solidFill>
                  <a:srgbClr val="0F0F0F"/>
                </a:solidFill>
                <a:effectLst/>
                <a:latin typeface="Noto Sans JP" panose="020B0200000000000000" pitchFamily="50" charset="-128"/>
                <a:ea typeface="Noto Sans JP" panose="020B0200000000000000" pitchFamily="50" charset="-128"/>
              </a:rPr>
              <a:t>に挑戦です！</a:t>
            </a:r>
            <a:endParaRPr lang="en-US" altLang="ja-JP" b="0" i="0" dirty="0">
              <a:solidFill>
                <a:srgbClr val="0F0F0F"/>
              </a:solidFill>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lang="en-US" altLang="ja-JP" b="0" i="0" dirty="0">
              <a:solidFill>
                <a:srgbClr val="0F0F0F"/>
              </a:solidFill>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lang="en-US" altLang="ja-JP" b="0" i="0" dirty="0">
              <a:solidFill>
                <a:srgbClr val="0F0F0F"/>
              </a:solidFill>
              <a:effectLst/>
              <a:latin typeface="Noto Sans JP" panose="020B0200000000000000" pitchFamily="50" charset="-128"/>
              <a:ea typeface="Noto Sans JP" panose="020B0200000000000000" pitchFamily="50" charset="-128"/>
            </a:endParaRPr>
          </a:p>
          <a:p>
            <a:r>
              <a:rPr lang="ja-JP" altLang="en-US" b="0" i="0" dirty="0">
                <a:solidFill>
                  <a:srgbClr val="0F0F0F"/>
                </a:solidFill>
                <a:effectLst/>
                <a:latin typeface="Noto Sans JP" panose="020B0200000000000000" pitchFamily="50" charset="-128"/>
                <a:ea typeface="Noto Sans JP" panose="020B0200000000000000" pitchFamily="50" charset="-128"/>
              </a:rPr>
              <a:t>「ボタンブロック</a:t>
            </a:r>
            <a:r>
              <a:rPr lang="en-US" altLang="ja-JP" b="0" i="0" dirty="0">
                <a:solidFill>
                  <a:srgbClr val="0F0F0F"/>
                </a:solidFill>
                <a:effectLst/>
                <a:latin typeface="Noto Sans JP" panose="020B0200000000000000" pitchFamily="50" charset="-128"/>
                <a:ea typeface="Noto Sans JP" panose="020B0200000000000000" pitchFamily="50" charset="-128"/>
              </a:rPr>
              <a:t>×</a:t>
            </a:r>
            <a:r>
              <a:rPr lang="ja-JP" altLang="en-US" b="0" i="0" dirty="0">
                <a:solidFill>
                  <a:srgbClr val="0F0F0F"/>
                </a:solidFill>
                <a:effectLst/>
                <a:latin typeface="Noto Sans JP" panose="020B0200000000000000" pitchFamily="50" charset="-128"/>
                <a:ea typeface="Noto Sans JP" panose="020B0200000000000000" pitchFamily="50" charset="-128"/>
              </a:rPr>
              <a:t>カメラと</a:t>
            </a:r>
            <a:r>
              <a:rPr lang="ja-JP" altLang="en-US" b="0" dirty="0">
                <a:effectLst/>
                <a:latin typeface="Noto Sans JP" panose="020B0200000000000000" pitchFamily="50" charset="-128"/>
                <a:ea typeface="Noto Sans JP" panose="020B0200000000000000" pitchFamily="50" charset="-128"/>
              </a:rPr>
              <a:t>スピーカーを」使って、</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「押したら音が鳴って写真を撮るしくみ」を作ってください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よーーい、スタート！！</a:t>
            </a:r>
          </a:p>
          <a:p>
            <a:endParaRPr kumimoji="1" lang="en-US" altLang="ja-JP"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20</a:t>
            </a:fld>
            <a:endParaRPr kumimoji="1" lang="ja-JP" altLang="en-US"/>
          </a:p>
        </p:txBody>
      </p:sp>
    </p:spTree>
    <p:extLst>
      <p:ext uri="{BB962C8B-B14F-4D97-AF65-F5344CB8AC3E}">
        <p14:creationId xmlns:p14="http://schemas.microsoft.com/office/powerpoint/2010/main" val="1923730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こちらはプログラムの例です。必要に応じて、スライドの表示をオンにして児童にお見せください。</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21</a:t>
            </a:fld>
            <a:endParaRPr kumimoji="1" lang="ja-JP" altLang="en-US"/>
          </a:p>
        </p:txBody>
      </p:sp>
    </p:spTree>
    <p:extLst>
      <p:ext uri="{BB962C8B-B14F-4D97-AF65-F5344CB8AC3E}">
        <p14:creationId xmlns:p14="http://schemas.microsoft.com/office/powerpoint/2010/main" val="4077023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どんどん行きましょう！次はミッション</a:t>
            </a:r>
            <a:r>
              <a:rPr kumimoji="1" lang="en-US" altLang="ja-JP" dirty="0">
                <a:latin typeface="Noto Sans JP" panose="020B0200000000000000" pitchFamily="50" charset="-128"/>
                <a:ea typeface="Noto Sans JP" panose="020B0200000000000000" pitchFamily="50" charset="-128"/>
              </a:rPr>
              <a:t>1-3</a:t>
            </a:r>
            <a:r>
              <a:rPr kumimoji="1" lang="ja-JP" altLang="en-US" dirty="0">
                <a:latin typeface="Noto Sans JP" panose="020B0200000000000000" pitchFamily="50" charset="-128"/>
                <a:ea typeface="Noto Sans JP" panose="020B0200000000000000" pitchFamily="50" charset="-128"/>
              </a:rPr>
              <a:t>です！</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「人感ブロックと</a:t>
            </a:r>
            <a:r>
              <a:rPr kumimoji="1" lang="en-US" altLang="ja-JP" dirty="0">
                <a:latin typeface="Noto Sans JP" panose="020B0200000000000000" pitchFamily="50" charset="-128"/>
                <a:ea typeface="Noto Sans JP" panose="020B0200000000000000" pitchFamily="50" charset="-128"/>
              </a:rPr>
              <a:t>LED</a:t>
            </a:r>
            <a:r>
              <a:rPr kumimoji="1" lang="ja-JP" altLang="en-US" dirty="0">
                <a:latin typeface="Noto Sans JP" panose="020B0200000000000000" pitchFamily="50" charset="-128"/>
                <a:ea typeface="Noto Sans JP" panose="020B0200000000000000" pitchFamily="50" charset="-128"/>
              </a:rPr>
              <a:t>ブロック、スピーカー」を使って</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「感知したら光りながらあいさつするしくみ」を作りましょう！</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では、スタート！</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ここでは「</a:t>
            </a:r>
            <a:r>
              <a:rPr kumimoji="1" lang="en-US" altLang="ja-JP" dirty="0">
                <a:latin typeface="Noto Sans JP" panose="020B0200000000000000" pitchFamily="50" charset="-128"/>
                <a:ea typeface="Noto Sans JP" panose="020B0200000000000000" pitchFamily="50" charset="-128"/>
              </a:rPr>
              <a:t>LED</a:t>
            </a:r>
            <a:r>
              <a:rPr kumimoji="1" lang="ja-JP" altLang="en-US" dirty="0">
                <a:latin typeface="Noto Sans JP" panose="020B0200000000000000" pitchFamily="50" charset="-128"/>
                <a:ea typeface="Noto Sans JP" panose="020B0200000000000000" pitchFamily="50" charset="-128"/>
              </a:rPr>
              <a:t>ブロックで色を選ぶこともできますよ～」</a:t>
            </a:r>
            <a:r>
              <a:rPr lang="ja-JP" altLang="en-US" b="0" dirty="0">
                <a:effectLst/>
                <a:latin typeface="Noto Sans JP" panose="020B0200000000000000" pitchFamily="50" charset="-128"/>
                <a:ea typeface="Noto Sans JP" panose="020B0200000000000000" pitchFamily="50" charset="-128"/>
              </a:rPr>
              <a:t>というような声をかけてもいいと思います</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22</a:t>
            </a:fld>
            <a:endParaRPr kumimoji="1" lang="ja-JP" altLang="en-US"/>
          </a:p>
        </p:txBody>
      </p:sp>
    </p:spTree>
    <p:extLst>
      <p:ext uri="{BB962C8B-B14F-4D97-AF65-F5344CB8AC3E}">
        <p14:creationId xmlns:p14="http://schemas.microsoft.com/office/powerpoint/2010/main" val="3455401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こちらはプログラムの例です。必要に応じて、スライドの表示をオンにして児童にお見せください。</a:t>
            </a:r>
          </a:p>
          <a:p>
            <a:endParaRPr kumimoji="1" lang="en-US" altLang="ja-JP"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23</a:t>
            </a:fld>
            <a:endParaRPr kumimoji="1" lang="ja-JP" altLang="en-US"/>
          </a:p>
        </p:txBody>
      </p:sp>
    </p:spTree>
    <p:extLst>
      <p:ext uri="{BB962C8B-B14F-4D97-AF65-F5344CB8AC3E}">
        <p14:creationId xmlns:p14="http://schemas.microsoft.com/office/powerpoint/2010/main" val="536929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それではミッション</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の最後！ミッション</a:t>
            </a:r>
            <a:r>
              <a:rPr kumimoji="1" lang="en-US" altLang="ja-JP" dirty="0">
                <a:latin typeface="Noto Sans JP" panose="020B0200000000000000" pitchFamily="50" charset="-128"/>
                <a:ea typeface="Noto Sans JP" panose="020B0200000000000000" pitchFamily="50" charset="-128"/>
              </a:rPr>
              <a:t>1-4</a:t>
            </a:r>
            <a:r>
              <a:rPr kumimoji="1" lang="ja-JP" altLang="en-US" dirty="0">
                <a:latin typeface="Noto Sans JP" panose="020B0200000000000000" pitchFamily="50" charset="-128"/>
                <a:ea typeface="Noto Sans JP" panose="020B0200000000000000" pitchFamily="50" charset="-128"/>
              </a:rPr>
              <a:t>に挑戦しましょうー！</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次は「明るさブロック、動きブロックとスピーカー」を使って</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「明るくなるなか、向きが変わったら音でお知らせする」しくみをつくってみよう！</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よーい、スタート！</a:t>
            </a:r>
            <a:endParaRPr kumimoji="1" lang="en-US" altLang="ja-JP"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24</a:t>
            </a:fld>
            <a:endParaRPr kumimoji="1" lang="ja-JP" altLang="en-US"/>
          </a:p>
        </p:txBody>
      </p:sp>
    </p:spTree>
    <p:extLst>
      <p:ext uri="{BB962C8B-B14F-4D97-AF65-F5344CB8AC3E}">
        <p14:creationId xmlns:p14="http://schemas.microsoft.com/office/powerpoint/2010/main" val="1280037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こちらはプログラムの例です。必要に応じて、スライドの表示をオンにして児童にお見せください。</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25</a:t>
            </a:fld>
            <a:endParaRPr kumimoji="1" lang="ja-JP" altLang="en-US"/>
          </a:p>
        </p:txBody>
      </p:sp>
    </p:spTree>
    <p:extLst>
      <p:ext uri="{BB962C8B-B14F-4D97-AF65-F5344CB8AC3E}">
        <p14:creationId xmlns:p14="http://schemas.microsoft.com/office/powerpoint/2010/main" val="74662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ミッション</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を見事にクリアしましたね！みんなどうだった？難しかった？簡単？</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では続けてミッション</a:t>
            </a:r>
            <a:r>
              <a:rPr lang="en-US" altLang="ja-JP" b="0" dirty="0">
                <a:effectLst/>
                <a:latin typeface="Noto Sans JP" panose="020B0200000000000000" pitchFamily="50" charset="-128"/>
                <a:ea typeface="Noto Sans JP" panose="020B0200000000000000" pitchFamily="50" charset="-128"/>
              </a:rPr>
              <a:t>2</a:t>
            </a:r>
            <a:r>
              <a:rPr lang="ja-JP" altLang="en-US" b="0" dirty="0">
                <a:effectLst/>
                <a:latin typeface="Noto Sans JP" panose="020B0200000000000000" pitchFamily="50" charset="-128"/>
                <a:ea typeface="Noto Sans JP" panose="020B0200000000000000" pitchFamily="50" charset="-128"/>
              </a:rPr>
              <a:t>に挑戦しましょう！</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26</a:t>
            </a:fld>
            <a:endParaRPr kumimoji="1" lang="ja-JP" altLang="en-US"/>
          </a:p>
        </p:txBody>
      </p:sp>
    </p:spTree>
    <p:extLst>
      <p:ext uri="{BB962C8B-B14F-4D97-AF65-F5344CB8AC3E}">
        <p14:creationId xmlns:p14="http://schemas.microsoft.com/office/powerpoint/2010/main" val="4016207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ミッション</a:t>
            </a:r>
            <a:r>
              <a:rPr lang="en-US" altLang="ja-JP" b="0" dirty="0">
                <a:effectLst/>
                <a:latin typeface="Noto Sans JP" panose="020B0200000000000000" pitchFamily="50" charset="-128"/>
                <a:ea typeface="Noto Sans JP" panose="020B0200000000000000" pitchFamily="50" charset="-128"/>
              </a:rPr>
              <a:t>2</a:t>
            </a:r>
            <a:r>
              <a:rPr lang="ja-JP" altLang="en-US" b="0" dirty="0">
                <a:effectLst/>
                <a:latin typeface="Noto Sans JP" panose="020B0200000000000000" pitchFamily="50" charset="-128"/>
                <a:ea typeface="Noto Sans JP" panose="020B0200000000000000" pitchFamily="50" charset="-128"/>
              </a:rPr>
              <a:t>は、みなさんに配った「ものカード」と「ミッションカード」を使います。</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まずはコマをひとマス進めて、そこに書かれているカードを引いて、カードの指令に従ってしかけやしくみをつくってください！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27</a:t>
            </a:fld>
            <a:endParaRPr kumimoji="1" lang="ja-JP" altLang="en-US"/>
          </a:p>
        </p:txBody>
      </p:sp>
    </p:spTree>
    <p:extLst>
      <p:ext uri="{BB962C8B-B14F-4D97-AF65-F5344CB8AC3E}">
        <p14:creationId xmlns:p14="http://schemas.microsoft.com/office/powerpoint/2010/main" val="34545468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それでは準備として、マップの右下の枠に「ものカード」と「ミッションカード」をうら返しで置いてください。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28</a:t>
            </a:fld>
            <a:endParaRPr kumimoji="1" lang="ja-JP" altLang="en-US"/>
          </a:p>
        </p:txBody>
      </p:sp>
    </p:spTree>
    <p:extLst>
      <p:ext uri="{BB962C8B-B14F-4D97-AF65-F5344CB8AC3E}">
        <p14:creationId xmlns:p14="http://schemas.microsoft.com/office/powerpoint/2010/main" val="617853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「ものカード」は、カードに書かれたものを使ったしかけを</a:t>
            </a:r>
          </a:p>
          <a:p>
            <a:r>
              <a:rPr lang="ja-JP" altLang="en-US" b="0" dirty="0">
                <a:effectLst/>
                <a:latin typeface="Noto Sans JP" panose="020B0200000000000000" pitchFamily="50" charset="-128"/>
                <a:ea typeface="Noto Sans JP" panose="020B0200000000000000" pitchFamily="50" charset="-128"/>
              </a:rPr>
              <a:t>「ミッションカード」は、そこに書かれたしくみを作ってみてください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それではよーーい、スタート！！　</a:t>
            </a:r>
            <a:endParaRPr kumimoji="1" lang="ja-JP" altLang="en-US"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29</a:t>
            </a:fld>
            <a:endParaRPr kumimoji="1" lang="ja-JP" altLang="en-US"/>
          </a:p>
        </p:txBody>
      </p:sp>
    </p:spTree>
    <p:extLst>
      <p:ext uri="{BB962C8B-B14F-4D97-AF65-F5344CB8AC3E}">
        <p14:creationId xmlns:p14="http://schemas.microsoft.com/office/powerpoint/2010/main" val="660450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それでは、まず遊びについて皆さんに質問です。</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普段いろんな遊びをしてると思いますが、外で遊ぶのが好きな人手をあげてくださ～い。</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ここで手を挙げてもらい、「たくさんいますねー」「あんまりいないですねー」などコメントをする）</a:t>
            </a:r>
            <a:endParaRPr kumimoji="1" lang="en-US" altLang="ja-JP" dirty="0">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では続いて屋内で遊ぶのが好きな人～。</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（ここでも手を挙げてもらい、「こっちもたくさんいますねー」「あんまりいないですねー」などコメントをする）</a:t>
            </a:r>
            <a:endParaRPr kumimoji="1" lang="en-US" altLang="ja-JP" dirty="0">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1" dirty="0">
                <a:effectLst/>
                <a:latin typeface="Noto Sans JP" panose="020B0200000000000000" pitchFamily="50" charset="-128"/>
                <a:ea typeface="Noto Sans JP" panose="020B0200000000000000" pitchFamily="50" charset="-128"/>
              </a:rPr>
              <a:t>＜</a:t>
            </a:r>
            <a:r>
              <a:rPr lang="en-US" altLang="ja-JP" b="1" dirty="0">
                <a:effectLst/>
                <a:latin typeface="Noto Sans JP" panose="020B0200000000000000" pitchFamily="50" charset="-128"/>
                <a:ea typeface="Noto Sans JP" panose="020B0200000000000000" pitchFamily="50" charset="-128"/>
              </a:rPr>
              <a:t>Point</a:t>
            </a:r>
            <a:r>
              <a:rPr lang="ja-JP" altLang="en-US" b="1" dirty="0">
                <a:effectLst/>
                <a:latin typeface="Noto Sans JP" panose="020B0200000000000000" pitchFamily="50" charset="-128"/>
                <a:ea typeface="Noto Sans JP" panose="020B0200000000000000" pitchFamily="50" charset="-128"/>
              </a:rPr>
              <a:t>＞</a:t>
            </a:r>
            <a:endParaRPr lang="en-US" altLang="ja-JP" b="1"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（「はいどうぞ」で会話を各々始めるのではなく、「外で遊ぶのが好きな人ー」、「普段は屋内で遊ぶ人ー」など、全体に対する投げかけをする。）</a:t>
            </a:r>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a:t>
            </a:fld>
            <a:endParaRPr kumimoji="1" lang="ja-JP" altLang="en-US"/>
          </a:p>
        </p:txBody>
      </p:sp>
    </p:spTree>
    <p:extLst>
      <p:ext uri="{BB962C8B-B14F-4D97-AF65-F5344CB8AC3E}">
        <p14:creationId xmlns:p14="http://schemas.microsoft.com/office/powerpoint/2010/main" val="37740125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さて、ミッション１と２はみなさん見事クリアできたようなので、</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第</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回目のワークショップはこれで終了です！</a:t>
            </a:r>
            <a:endParaRPr kumimoji="1" lang="en-US" altLang="ja-JP"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30</a:t>
            </a:fld>
            <a:endParaRPr kumimoji="1" lang="ja-JP" altLang="en-US"/>
          </a:p>
        </p:txBody>
      </p:sp>
    </p:spTree>
    <p:extLst>
      <p:ext uri="{BB962C8B-B14F-4D97-AF65-F5344CB8AC3E}">
        <p14:creationId xmlns:p14="http://schemas.microsoft.com/office/powerpoint/2010/main" val="1453473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今日のワークショップはこれで終わりですが、</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次回●月●日の第</a:t>
            </a:r>
            <a:r>
              <a:rPr lang="en-US" altLang="ja-JP" b="0" dirty="0">
                <a:effectLst/>
                <a:latin typeface="Noto Sans JP" panose="020B0200000000000000" pitchFamily="50" charset="-128"/>
                <a:ea typeface="Noto Sans JP" panose="020B0200000000000000" pitchFamily="50" charset="-128"/>
              </a:rPr>
              <a:t>2</a:t>
            </a:r>
            <a:r>
              <a:rPr lang="ja-JP" altLang="en-US" b="0" dirty="0">
                <a:effectLst/>
                <a:latin typeface="Noto Sans JP" panose="020B0200000000000000" pitchFamily="50" charset="-128"/>
                <a:ea typeface="Noto Sans JP" panose="020B0200000000000000" pitchFamily="50" charset="-128"/>
              </a:rPr>
              <a:t>回ワークショップで挑戦してもらうミッション</a:t>
            </a:r>
            <a:r>
              <a:rPr lang="en-US" altLang="ja-JP" b="0" dirty="0">
                <a:effectLst/>
                <a:latin typeface="Noto Sans JP" panose="020B0200000000000000" pitchFamily="50" charset="-128"/>
                <a:ea typeface="Noto Sans JP" panose="020B0200000000000000" pitchFamily="50" charset="-128"/>
              </a:rPr>
              <a:t>3</a:t>
            </a:r>
            <a:r>
              <a:rPr lang="ja-JP" altLang="en-US" b="0" dirty="0">
                <a:effectLst/>
                <a:latin typeface="Noto Sans JP" panose="020B0200000000000000" pitchFamily="50" charset="-128"/>
                <a:ea typeface="Noto Sans JP" panose="020B0200000000000000" pitchFamily="50" charset="-128"/>
              </a:rPr>
              <a:t>の説明をしますね。</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ミッション</a:t>
            </a:r>
            <a:r>
              <a:rPr lang="en-US" altLang="ja-JP" b="0" dirty="0">
                <a:effectLst/>
                <a:latin typeface="Noto Sans JP" panose="020B0200000000000000" pitchFamily="50" charset="-128"/>
                <a:ea typeface="Noto Sans JP" panose="020B0200000000000000" pitchFamily="50" charset="-128"/>
              </a:rPr>
              <a:t>3</a:t>
            </a:r>
            <a:r>
              <a:rPr lang="ja-JP" altLang="en-US" b="0" dirty="0">
                <a:effectLst/>
                <a:latin typeface="Noto Sans JP" panose="020B0200000000000000" pitchFamily="50" charset="-128"/>
                <a:ea typeface="Noto Sans JP" panose="020B0200000000000000" pitchFamily="50" charset="-128"/>
              </a:rPr>
              <a:t>では、いよいよみんなの遊びのアイデアを、</a:t>
            </a:r>
            <a:r>
              <a:rPr lang="en-US" altLang="ja-JP" b="0" dirty="0">
                <a:effectLst/>
                <a:latin typeface="Noto Sans JP" panose="020B0200000000000000" pitchFamily="50" charset="-128"/>
                <a:ea typeface="Noto Sans JP" panose="020B0200000000000000" pitchFamily="50" charset="-128"/>
              </a:rPr>
              <a:t>MESH</a:t>
            </a:r>
            <a:r>
              <a:rPr lang="ja-JP" altLang="en-US" b="0" dirty="0">
                <a:effectLst/>
                <a:latin typeface="Noto Sans JP" panose="020B0200000000000000" pitchFamily="50" charset="-128"/>
                <a:ea typeface="Noto Sans JP" panose="020B0200000000000000" pitchFamily="50" charset="-128"/>
              </a:rPr>
              <a:t>と身近なものを組み合わせて形にしてもらいます。</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みんなは好きな遊びをもっと面白くしますか？</a:t>
            </a:r>
          </a:p>
          <a:p>
            <a:r>
              <a:rPr kumimoji="1" lang="ja-JP" altLang="en-US" dirty="0">
                <a:latin typeface="Noto Sans JP" panose="020B0200000000000000" pitchFamily="50" charset="-128"/>
                <a:ea typeface="Noto Sans JP" panose="020B0200000000000000" pitchFamily="50" charset="-128"/>
              </a:rPr>
              <a:t>あるいは</a:t>
            </a:r>
            <a:r>
              <a:rPr lang="ja-JP" altLang="en-US" b="0" i="0" dirty="0">
                <a:solidFill>
                  <a:srgbClr val="0F0F0F"/>
                </a:solidFill>
                <a:effectLst/>
                <a:latin typeface="Noto Sans JP" panose="020B0200000000000000" pitchFamily="50" charset="-128"/>
                <a:ea typeface="Noto Sans JP" panose="020B0200000000000000" pitchFamily="50" charset="-128"/>
              </a:rPr>
              <a:t>あるいは全く新しいのを作ってみますか？</a:t>
            </a:r>
            <a:endParaRPr lang="en-US" altLang="ja-JP" b="0" i="0" dirty="0">
              <a:solidFill>
                <a:srgbClr val="0F0F0F"/>
              </a:solidFill>
              <a:effectLst/>
              <a:latin typeface="Noto Sans JP" panose="020B0200000000000000" pitchFamily="50" charset="-128"/>
              <a:ea typeface="Noto Sans JP" panose="020B0200000000000000" pitchFamily="50" charset="-128"/>
            </a:endParaRPr>
          </a:p>
          <a:p>
            <a:r>
              <a:rPr lang="ja-JP" altLang="en-US" b="0" i="0" dirty="0">
                <a:solidFill>
                  <a:srgbClr val="0F0F0F"/>
                </a:solidFill>
                <a:effectLst/>
                <a:latin typeface="Noto Sans JP" panose="020B0200000000000000" pitchFamily="50" charset="-128"/>
                <a:ea typeface="Noto Sans JP" panose="020B0200000000000000" pitchFamily="50" charset="-128"/>
              </a:rPr>
              <a:t>それとも、これまでに作った仕組みから考えますか？</a:t>
            </a:r>
            <a:endParaRPr lang="en-US" altLang="ja-JP" b="0" i="0" dirty="0">
              <a:solidFill>
                <a:srgbClr val="0F0F0F"/>
              </a:solidFill>
              <a:effectLst/>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31</a:t>
            </a:fld>
            <a:endParaRPr kumimoji="1" lang="ja-JP" altLang="en-US"/>
          </a:p>
        </p:txBody>
      </p:sp>
    </p:spTree>
    <p:extLst>
      <p:ext uri="{BB962C8B-B14F-4D97-AF65-F5344CB8AC3E}">
        <p14:creationId xmlns:p14="http://schemas.microsoft.com/office/powerpoint/2010/main" val="30673287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次回のワークショップまでに、どんな遊びを作るのかアイデアを考えて来てもらいますが、</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みんなの考えを助けるために、ワークシートがあります。</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アイデアが浮かんだら、考えをまとめるのにワークシートの左の欄を使って書いてみてください。</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次に</a:t>
            </a:r>
            <a:r>
              <a:rPr lang="ja-JP" altLang="en-US" b="0" i="0" dirty="0">
                <a:solidFill>
                  <a:srgbClr val="0F0F0F"/>
                </a:solidFill>
                <a:effectLst/>
                <a:latin typeface="Noto Sans JP" panose="020B0200000000000000" pitchFamily="50" charset="-128"/>
                <a:ea typeface="Noto Sans JP" panose="020B0200000000000000" pitchFamily="50" charset="-128"/>
              </a:rPr>
              <a:t>会うまでの宿題ですよ！</a:t>
            </a:r>
            <a:endParaRPr lang="en-US" altLang="ja-JP" b="0" i="0" dirty="0">
              <a:solidFill>
                <a:srgbClr val="0F0F0F"/>
              </a:solidFill>
              <a:effectLst/>
              <a:latin typeface="Noto Sans JP" panose="020B0200000000000000" pitchFamily="50" charset="-128"/>
              <a:ea typeface="Noto Sans JP" panose="020B0200000000000000" pitchFamily="50" charset="-128"/>
            </a:endParaRPr>
          </a:p>
          <a:p>
            <a:endParaRPr lang="en-US" altLang="ja-JP" b="0" i="0" dirty="0">
              <a:solidFill>
                <a:srgbClr val="0F0F0F"/>
              </a:solidFill>
              <a:effectLst/>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ということで、「遊びの天才になろう！工作</a:t>
            </a:r>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プログラミングワークショップ」の第</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回はこれで終了になります。</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お疲れさまでした！最後にお互いに拍手をして終わりましょう！ありがとうございました！</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お片づけをお願いします。</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は、ほかのグループのと混ざらないように気を付けて元の箱に戻してくださいね～。</a:t>
            </a:r>
            <a:endParaRPr kumimoji="1" lang="en-US" altLang="ja-JP" dirty="0">
              <a:latin typeface="Noto Sans JP" panose="020B0200000000000000" pitchFamily="50" charset="-128"/>
              <a:ea typeface="Noto Sans JP" panose="020B0200000000000000" pitchFamily="50" charset="-128"/>
            </a:endParaRPr>
          </a:p>
          <a:p>
            <a:endParaRPr lang="ja-JP" altLang="en-US"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lang="ja-JP" altLang="en-US" b="0" dirty="0">
              <a:effectLst/>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32</a:t>
            </a:fld>
            <a:endParaRPr kumimoji="1" lang="ja-JP" altLang="en-US"/>
          </a:p>
        </p:txBody>
      </p:sp>
    </p:spTree>
    <p:extLst>
      <p:ext uri="{BB962C8B-B14F-4D97-AF65-F5344CB8AC3E}">
        <p14:creationId xmlns:p14="http://schemas.microsoft.com/office/powerpoint/2010/main" val="2566610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＞指導される方へ</a:t>
            </a:r>
            <a:endParaRPr kumimoji="1" lang="en-US" altLang="ja-JP" dirty="0">
              <a:latin typeface="Noto Sans JP" panose="020B0200000000000000" pitchFamily="50" charset="-128"/>
              <a:ea typeface="Noto Sans JP" panose="020B0200000000000000" pitchFamily="50" charset="-128"/>
            </a:endParaRPr>
          </a:p>
          <a:p>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日目のスライドはここまでです。</a:t>
            </a:r>
            <a:endParaRPr kumimoji="1" lang="en-US" altLang="ja-JP" dirty="0">
              <a:latin typeface="Noto Sans JP" panose="020B0200000000000000" pitchFamily="50" charset="-128"/>
              <a:ea typeface="Noto Sans JP" panose="020B0200000000000000" pitchFamily="50" charset="-128"/>
            </a:endParaRPr>
          </a:p>
          <a:p>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日目は次ページからになります。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33</a:t>
            </a:fld>
            <a:endParaRPr kumimoji="1" lang="ja-JP" altLang="en-US"/>
          </a:p>
        </p:txBody>
      </p:sp>
    </p:spTree>
    <p:extLst>
      <p:ext uri="{BB962C8B-B14F-4D97-AF65-F5344CB8AC3E}">
        <p14:creationId xmlns:p14="http://schemas.microsoft.com/office/powerpoint/2010/main" val="32275424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34</a:t>
            </a:fld>
            <a:endParaRPr kumimoji="1" lang="ja-JP" altLang="en-US"/>
          </a:p>
        </p:txBody>
      </p:sp>
    </p:spTree>
    <p:extLst>
      <p:ext uri="{BB962C8B-B14F-4D97-AF65-F5344CB8AC3E}">
        <p14:creationId xmlns:p14="http://schemas.microsoft.com/office/powerpoint/2010/main" val="1896751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時間になりましたので、始めます！</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こんにちは！お久しぶりです。元気でしたか？</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今日は「遊びの天才になろう！工作</a:t>
            </a:r>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プログラミングワークショップ」第</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日目です！</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約</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時間のワークショップ、最後まで楽しんでいきましょう！はい、拍手ー！</a:t>
            </a:r>
            <a:endParaRPr kumimoji="1" lang="en-US" altLang="ja-JP" dirty="0">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今回はいよいよ、身近なものを組み合わせてオリジナルの新しい遊びを作り出す「遊びの天才」を目指していただきます。</a:t>
            </a:r>
            <a:endParaRPr lang="en-US" altLang="ja-JP" b="0" dirty="0">
              <a:effectLst/>
              <a:latin typeface="Noto Sans JP" panose="020B0200000000000000" pitchFamily="50" charset="-128"/>
              <a:ea typeface="Noto Sans JP" panose="020B0200000000000000" pitchFamily="50" charset="-128"/>
            </a:endParaRPr>
          </a:p>
          <a:p>
            <a:r>
              <a:rPr lang="en-US" altLang="ja-JP" b="0" dirty="0">
                <a:effectLst/>
                <a:latin typeface="Noto Sans JP" panose="020B0200000000000000" pitchFamily="50" charset="-128"/>
                <a:ea typeface="Noto Sans JP" panose="020B0200000000000000" pitchFamily="50" charset="-128"/>
              </a:rPr>
              <a:t>…</a:t>
            </a:r>
            <a:r>
              <a:rPr lang="ja-JP" altLang="en-US" b="0" dirty="0">
                <a:effectLst/>
                <a:latin typeface="Noto Sans JP" panose="020B0200000000000000" pitchFamily="50" charset="-128"/>
                <a:ea typeface="Noto Sans JP" panose="020B0200000000000000" pitchFamily="50" charset="-128"/>
              </a:rPr>
              <a:t>が、その前に、少し時間が空いちゃったので簡単に前回の振り返りをしましょう。</a:t>
            </a:r>
            <a:endParaRPr lang="en-US" altLang="ja-JP" b="0" dirty="0">
              <a:effectLst/>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35</a:t>
            </a:fld>
            <a:endParaRPr kumimoji="1" lang="ja-JP" altLang="en-US"/>
          </a:p>
        </p:txBody>
      </p:sp>
    </p:spTree>
    <p:extLst>
      <p:ext uri="{BB962C8B-B14F-4D97-AF65-F5344CB8AC3E}">
        <p14:creationId xmlns:p14="http://schemas.microsoft.com/office/powerpoint/2010/main" val="8593685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まず</a:t>
            </a:r>
            <a:r>
              <a:rPr lang="en-US" altLang="ja-JP" b="0" dirty="0">
                <a:effectLst/>
                <a:latin typeface="Noto Sans JP" panose="020B0200000000000000" pitchFamily="50" charset="-128"/>
                <a:ea typeface="Noto Sans JP" panose="020B0200000000000000" pitchFamily="50" charset="-128"/>
              </a:rPr>
              <a:t>MESH</a:t>
            </a:r>
            <a:r>
              <a:rPr lang="ja-JP" altLang="en-US" b="0" dirty="0">
                <a:effectLst/>
                <a:latin typeface="Noto Sans JP" panose="020B0200000000000000" pitchFamily="50" charset="-128"/>
                <a:ea typeface="Noto Sans JP" panose="020B0200000000000000" pitchFamily="50" charset="-128"/>
              </a:rPr>
              <a:t>（メッシュ）は</a:t>
            </a:r>
            <a:r>
              <a:rPr kumimoji="1" lang="ja-JP" altLang="en-US" dirty="0">
                <a:latin typeface="Noto Sans JP" panose="020B0200000000000000" pitchFamily="50" charset="-128"/>
                <a:ea typeface="Noto Sans JP" panose="020B0200000000000000" pitchFamily="50" charset="-128"/>
              </a:rPr>
              <a:t>簡単にプログラミングをして、</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みんなの</a:t>
            </a:r>
            <a:r>
              <a:rPr kumimoji="1" lang="ja-JP" altLang="en-US" dirty="0">
                <a:latin typeface="Noto Sans JP" panose="020B0200000000000000" pitchFamily="50" charset="-128"/>
                <a:ea typeface="Noto Sans JP" panose="020B0200000000000000" pitchFamily="50" charset="-128"/>
              </a:rPr>
              <a:t>アイデアを形にできるツールだというお話をしました。</a:t>
            </a:r>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36</a:t>
            </a:fld>
            <a:endParaRPr kumimoji="1" lang="ja-JP" altLang="en-US"/>
          </a:p>
        </p:txBody>
      </p:sp>
    </p:spTree>
    <p:extLst>
      <p:ext uri="{BB962C8B-B14F-4D97-AF65-F5344CB8AC3E}">
        <p14:creationId xmlns:p14="http://schemas.microsoft.com/office/powerpoint/2010/main" val="3101974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それからミッション</a:t>
            </a:r>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では、いくつかの指令をクリアして、</a:t>
            </a:r>
            <a:r>
              <a:rPr lang="en-US" altLang="ja-JP" b="0" dirty="0">
                <a:effectLst/>
                <a:latin typeface="Noto Sans JP" panose="020B0200000000000000" pitchFamily="50" charset="-128"/>
                <a:ea typeface="Noto Sans JP" panose="020B0200000000000000" pitchFamily="50" charset="-128"/>
              </a:rPr>
              <a:t>MESH</a:t>
            </a:r>
            <a:r>
              <a:rPr lang="ja-JP" altLang="en-US" b="0" dirty="0">
                <a:effectLst/>
                <a:latin typeface="Noto Sans JP" panose="020B0200000000000000" pitchFamily="50" charset="-128"/>
                <a:ea typeface="Noto Sans JP" panose="020B0200000000000000" pitchFamily="50" charset="-128"/>
              </a:rPr>
              <a:t>の基本的な使い方をマスターしましたね。</a:t>
            </a:r>
            <a:endParaRPr lang="en-US" altLang="ja-JP" b="0" dirty="0">
              <a:effectLst/>
              <a:latin typeface="Noto Sans JP" panose="020B0200000000000000" pitchFamily="50" charset="-128"/>
              <a:ea typeface="Noto Sans JP" panose="020B0200000000000000" pitchFamily="50" charset="-128"/>
            </a:endParaRPr>
          </a:p>
          <a:p>
            <a:r>
              <a:rPr kumimoji="1" lang="ja-JP" altLang="en-US" b="0" dirty="0">
                <a:effectLst/>
                <a:latin typeface="Noto Sans JP" panose="020B0200000000000000" pitchFamily="50" charset="-128"/>
                <a:ea typeface="Noto Sans JP" panose="020B0200000000000000" pitchFamily="50" charset="-128"/>
              </a:rPr>
              <a:t>覚えてる人？</a:t>
            </a:r>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37</a:t>
            </a:fld>
            <a:endParaRPr kumimoji="1" lang="ja-JP" altLang="en-US"/>
          </a:p>
        </p:txBody>
      </p:sp>
    </p:spTree>
    <p:extLst>
      <p:ext uri="{BB962C8B-B14F-4D97-AF65-F5344CB8AC3E}">
        <p14:creationId xmlns:p14="http://schemas.microsoft.com/office/powerpoint/2010/main" val="28148023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そしてミッション</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では、ものカードとミッションカードを引いて、色んなしかけをつくりました。</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だんだん思い出してきたかな？</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どうだったけ？って思った子も大丈夫。触っているうちにきっと思い出してくると思います！</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38</a:t>
            </a:fld>
            <a:endParaRPr kumimoji="1" lang="ja-JP" altLang="en-US"/>
          </a:p>
        </p:txBody>
      </p:sp>
    </p:spTree>
    <p:extLst>
      <p:ext uri="{BB962C8B-B14F-4D97-AF65-F5344CB8AC3E}">
        <p14:creationId xmlns:p14="http://schemas.microsoft.com/office/powerpoint/2010/main" val="11381215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ということで、今日はラストミッション！</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新しい遊びをつくって遊びの天才になろう！</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にチャレンジしましょう。</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39</a:t>
            </a:fld>
            <a:endParaRPr kumimoji="1" lang="ja-JP" altLang="en-US"/>
          </a:p>
        </p:txBody>
      </p:sp>
    </p:spTree>
    <p:extLst>
      <p:ext uri="{BB962C8B-B14F-4D97-AF65-F5344CB8AC3E}">
        <p14:creationId xmlns:p14="http://schemas.microsoft.com/office/powerpoint/2010/main" val="2763726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それでは続けて質問です。</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例えば、いつもどんな遊びをしていますか？</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自分が得意な遊びって何ですか～？</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やったことはないけど、やってみたい遊びはありますか～？周りのお友だちと少しおしゃべりしてみましょう。</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1" dirty="0">
                <a:solidFill>
                  <a:srgbClr val="FF0000"/>
                </a:solidFill>
                <a:effectLst/>
                <a:latin typeface="Noto Sans JP" panose="020B0200000000000000" pitchFamily="50" charset="-128"/>
                <a:ea typeface="Noto Sans JP" panose="020B0200000000000000" pitchFamily="50" charset="-128"/>
              </a:rPr>
              <a:t>＜</a:t>
            </a:r>
            <a:r>
              <a:rPr lang="en-US" altLang="ja-JP" b="1" dirty="0">
                <a:solidFill>
                  <a:srgbClr val="FF0000"/>
                </a:solidFill>
                <a:effectLst/>
                <a:latin typeface="Noto Sans JP" panose="020B0200000000000000" pitchFamily="50" charset="-128"/>
                <a:ea typeface="Noto Sans JP" panose="020B0200000000000000" pitchFamily="50" charset="-128"/>
              </a:rPr>
              <a:t>Point</a:t>
            </a:r>
            <a:r>
              <a:rPr lang="ja-JP" altLang="en-US" b="1" dirty="0">
                <a:solidFill>
                  <a:srgbClr val="FF0000"/>
                </a:solidFill>
                <a:effectLst/>
                <a:latin typeface="Noto Sans JP" panose="020B0200000000000000" pitchFamily="50" charset="-128"/>
                <a:ea typeface="Noto Sans JP" panose="020B0200000000000000" pitchFamily="50" charset="-128"/>
              </a:rPr>
              <a:t>＞</a:t>
            </a:r>
            <a:endParaRPr lang="en-US" altLang="ja-JP" b="1" dirty="0">
              <a:solidFill>
                <a:srgbClr val="FF0000"/>
              </a:solidFill>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まわりの人とおしゃべりしながら想像してもらいます</a:t>
            </a:r>
            <a:endParaRPr kumimoji="1" lang="ja-JP" altLang="en-US"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a:t>
            </a:fld>
            <a:endParaRPr kumimoji="1" lang="ja-JP" altLang="en-US"/>
          </a:p>
        </p:txBody>
      </p:sp>
    </p:spTree>
    <p:extLst>
      <p:ext uri="{BB962C8B-B14F-4D97-AF65-F5344CB8AC3E}">
        <p14:creationId xmlns:p14="http://schemas.microsoft.com/office/powerpoint/2010/main" val="310794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あそこに色んなものが置いてあるね。</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これから、みなさんには</a:t>
            </a:r>
            <a:r>
              <a:rPr lang="en-US" altLang="ja-JP" b="0" dirty="0">
                <a:effectLst/>
                <a:latin typeface="Noto Sans JP" panose="020B0200000000000000" pitchFamily="50" charset="-128"/>
                <a:ea typeface="Noto Sans JP" panose="020B0200000000000000" pitchFamily="50" charset="-128"/>
              </a:rPr>
              <a:t>MESH</a:t>
            </a:r>
            <a:r>
              <a:rPr lang="ja-JP" altLang="en-US" b="0" dirty="0">
                <a:effectLst/>
                <a:latin typeface="Noto Sans JP" panose="020B0200000000000000" pitchFamily="50" charset="-128"/>
                <a:ea typeface="Noto Sans JP" panose="020B0200000000000000" pitchFamily="50" charset="-128"/>
              </a:rPr>
              <a:t>と、あそこにあるものを組み合わせて新しい遊びをつくってもらいます！</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どんな遊びをつくるか考えてきたひとー！（手を挙げる）</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おぉ、ワークシートも書いてくれたんだね。ありがとう！</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まだの人も大丈夫！</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これからグループで話し合って、どんなものをつくるか決めていきましょう！</a:t>
            </a:r>
            <a:endParaRPr lang="en-US" altLang="ja-JP" b="0" dirty="0">
              <a:effectLst/>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40</a:t>
            </a:fld>
            <a:endParaRPr kumimoji="1" lang="ja-JP" altLang="en-US"/>
          </a:p>
        </p:txBody>
      </p:sp>
    </p:spTree>
    <p:extLst>
      <p:ext uri="{BB962C8B-B14F-4D97-AF65-F5344CB8AC3E}">
        <p14:creationId xmlns:p14="http://schemas.microsoft.com/office/powerpoint/2010/main" val="38315312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作業に取り掛かる前に、</a:t>
            </a:r>
            <a:endParaRPr lang="en-US" altLang="ja-JP" b="0" dirty="0">
              <a:effectLst/>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どんなふうに取り組んで欲しいか、心がまえを</a:t>
            </a:r>
            <a:r>
              <a:rPr lang="en-US" altLang="ja-JP" b="0" dirty="0">
                <a:effectLst/>
                <a:latin typeface="Noto Sans JP" panose="020B0200000000000000" pitchFamily="50" charset="-128"/>
                <a:ea typeface="Noto Sans JP" panose="020B0200000000000000" pitchFamily="50" charset="-128"/>
              </a:rPr>
              <a:t>2</a:t>
            </a:r>
            <a:r>
              <a:rPr lang="ja-JP" altLang="en-US" b="0" dirty="0">
                <a:effectLst/>
                <a:latin typeface="Noto Sans JP" panose="020B0200000000000000" pitchFamily="50" charset="-128"/>
                <a:ea typeface="Noto Sans JP" panose="020B0200000000000000" pitchFamily="50" charset="-128"/>
              </a:rPr>
              <a:t>つ</a:t>
            </a:r>
            <a:r>
              <a:rPr kumimoji="1" lang="ja-JP" altLang="en-US" dirty="0">
                <a:latin typeface="Noto Sans JP" panose="020B0200000000000000" pitchFamily="50" charset="-128"/>
                <a:ea typeface="Noto Sans JP" panose="020B0200000000000000" pitchFamily="50" charset="-128"/>
              </a:rPr>
              <a:t>お伝えします。</a:t>
            </a:r>
            <a:endParaRPr kumimoji="1" lang="en-US" altLang="ja-JP" dirty="0">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en-US" altLang="ja-JP" b="0" dirty="0">
                <a:effectLst/>
                <a:latin typeface="Noto Sans JP" panose="020B0200000000000000" pitchFamily="50" charset="-128"/>
                <a:ea typeface="Noto Sans JP" panose="020B0200000000000000" pitchFamily="50" charset="-128"/>
              </a:rPr>
              <a:t>1</a:t>
            </a:r>
            <a:r>
              <a:rPr lang="ja-JP" altLang="en-US" b="0" dirty="0">
                <a:effectLst/>
                <a:latin typeface="Noto Sans JP" panose="020B0200000000000000" pitchFamily="50" charset="-128"/>
                <a:ea typeface="Noto Sans JP" panose="020B0200000000000000" pitchFamily="50" charset="-128"/>
              </a:rPr>
              <a:t>つ目。</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こうじゃなきゃいけないという正解はありません！</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自由に考えて、つくってみましょう。</a:t>
            </a:r>
            <a:endParaRPr lang="en-US" altLang="ja-JP" b="0" dirty="0">
              <a:effectLst/>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41</a:t>
            </a:fld>
            <a:endParaRPr kumimoji="1" lang="ja-JP" altLang="en-US"/>
          </a:p>
        </p:txBody>
      </p:sp>
    </p:spTree>
    <p:extLst>
      <p:ext uri="{BB962C8B-B14F-4D97-AF65-F5344CB8AC3E}">
        <p14:creationId xmlns:p14="http://schemas.microsoft.com/office/powerpoint/2010/main" val="2742218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つ目。</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大切なのは</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失敗しても平気！っていうこと。</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もしも上手くいかなかったら、工夫して何回でも挑戦してみましょう！</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手を動かしてまずはやってみるということが大事です！</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冒頭からここまで</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分目安</a:t>
            </a:r>
            <a:r>
              <a:rPr kumimoji="1" lang="en-US" altLang="ja-JP" dirty="0">
                <a:latin typeface="Noto Sans JP" panose="020B0200000000000000" pitchFamily="50" charset="-128"/>
                <a:ea typeface="Noto Sans JP" panose="020B0200000000000000" pitchFamily="50" charset="-128"/>
              </a:rPr>
              <a:t>】</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42</a:t>
            </a:fld>
            <a:endParaRPr kumimoji="1" lang="ja-JP" altLang="en-US"/>
          </a:p>
        </p:txBody>
      </p:sp>
    </p:spTree>
    <p:extLst>
      <p:ext uri="{BB962C8B-B14F-4D97-AF65-F5344CB8AC3E}">
        <p14:creationId xmlns:p14="http://schemas.microsoft.com/office/powerpoint/2010/main" val="39297979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心の準備は良いかな？</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じゃあ、考えてきたアイデアをグループの中で出し合って、実際に遊びをつくっていきましょう。</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誰かのアイデアをみんなで実現しても良いし、話し合って新しいアイデアを考えても</a:t>
            </a:r>
            <a:r>
              <a:rPr kumimoji="1" lang="en-US" altLang="ja-JP" dirty="0">
                <a:latin typeface="Noto Sans JP" panose="020B0200000000000000" pitchFamily="50" charset="-128"/>
                <a:ea typeface="Noto Sans JP" panose="020B0200000000000000" pitchFamily="50" charset="-128"/>
              </a:rPr>
              <a:t>OK</a:t>
            </a:r>
            <a:r>
              <a:rPr kumimoji="1" lang="ja-JP" altLang="en-US" dirty="0">
                <a:latin typeface="Noto Sans JP" panose="020B0200000000000000" pitchFamily="50" charset="-128"/>
                <a:ea typeface="Noto Sans JP" panose="020B0200000000000000" pitchFamily="50" charset="-128"/>
              </a:rPr>
              <a:t>です。</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制限時間は〇分なので、時間配分気を付けてくださいね。　</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あとで他のグループの人に遊んでもらうので、遊べるように。</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では、グループワークスタート！</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en-US" altLang="ja-JP" dirty="0">
                <a:latin typeface="Noto Sans JP" panose="020B0200000000000000" pitchFamily="50" charset="-128"/>
                <a:ea typeface="Noto Sans JP" panose="020B0200000000000000" pitchFamily="50" charset="-128"/>
              </a:rPr>
              <a:t>【45</a:t>
            </a:r>
            <a:r>
              <a:rPr kumimoji="1" lang="ja-JP" altLang="en-US" dirty="0">
                <a:latin typeface="Noto Sans JP" panose="020B0200000000000000" pitchFamily="50" charset="-128"/>
                <a:ea typeface="Noto Sans JP" panose="020B0200000000000000" pitchFamily="50" charset="-128"/>
              </a:rPr>
              <a:t>分授業の場合の時間目安</a:t>
            </a:r>
            <a:r>
              <a:rPr kumimoji="1" lang="en-US" altLang="ja-JP" dirty="0">
                <a:latin typeface="Noto Sans JP" panose="020B0200000000000000" pitchFamily="50" charset="-128"/>
                <a:ea typeface="Noto Sans JP" panose="020B0200000000000000" pitchFamily="50" charset="-128"/>
              </a:rPr>
              <a:t>】</a:t>
            </a: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このスライドの説明：</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分</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話し合い：</a:t>
            </a:r>
            <a:r>
              <a:rPr kumimoji="1" lang="en-US" altLang="ja-JP" dirty="0">
                <a:latin typeface="Noto Sans JP" panose="020B0200000000000000" pitchFamily="50" charset="-128"/>
                <a:ea typeface="Noto Sans JP" panose="020B0200000000000000" pitchFamily="50" charset="-128"/>
              </a:rPr>
              <a:t>5</a:t>
            </a:r>
            <a:r>
              <a:rPr kumimoji="1" lang="ja-JP" altLang="en-US" dirty="0">
                <a:latin typeface="Noto Sans JP" panose="020B0200000000000000" pitchFamily="50" charset="-128"/>
                <a:ea typeface="Noto Sans JP" panose="020B0200000000000000" pitchFamily="50" charset="-128"/>
              </a:rPr>
              <a:t>分</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作業時間：</a:t>
            </a:r>
            <a:r>
              <a:rPr kumimoji="1" lang="en-US" altLang="ja-JP" dirty="0">
                <a:latin typeface="Noto Sans JP" panose="020B0200000000000000" pitchFamily="50" charset="-128"/>
                <a:ea typeface="Noto Sans JP" panose="020B0200000000000000" pitchFamily="50" charset="-128"/>
              </a:rPr>
              <a:t>17</a:t>
            </a:r>
            <a:r>
              <a:rPr kumimoji="1" lang="ja-JP" altLang="en-US" dirty="0">
                <a:latin typeface="Noto Sans JP" panose="020B0200000000000000" pitchFamily="50" charset="-128"/>
                <a:ea typeface="Noto Sans JP" panose="020B0200000000000000" pitchFamily="50" charset="-128"/>
              </a:rPr>
              <a:t>分</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＞指導者の方へ</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必要に応じて締め切り時間を入力してお使いください。</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43</a:t>
            </a:fld>
            <a:endParaRPr kumimoji="1" lang="ja-JP" altLang="en-US"/>
          </a:p>
        </p:txBody>
      </p:sp>
    </p:spTree>
    <p:extLst>
      <p:ext uri="{BB962C8B-B14F-4D97-AF65-F5344CB8AC3E}">
        <p14:creationId xmlns:p14="http://schemas.microsoft.com/office/powerpoint/2010/main" val="3824955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みなさん、できましたか？</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面白い遊びがたくさんできていましたね。</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頑張って遊びをつくったみんなに拍手ー！</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お待ちかねの発表タイムです！</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グループ</a:t>
            </a:r>
            <a:r>
              <a:rPr kumimoji="1" lang="en-US" altLang="ja-JP" dirty="0">
                <a:latin typeface="Noto Sans JP" panose="020B0200000000000000" pitchFamily="50" charset="-128"/>
                <a:ea typeface="Noto Sans JP" panose="020B0200000000000000" pitchFamily="50" charset="-128"/>
              </a:rPr>
              <a:t>1</a:t>
            </a:r>
            <a:r>
              <a:rPr kumimoji="1" lang="ja-JP" altLang="en-US" dirty="0">
                <a:latin typeface="Noto Sans JP" panose="020B0200000000000000" pitchFamily="50" charset="-128"/>
                <a:ea typeface="Noto Sans JP" panose="020B0200000000000000" pitchFamily="50" charset="-128"/>
              </a:rPr>
              <a:t>セットで互いに発表・遊ぶ場合</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隣のグループとどんな遊びをつくったか見せ合って、実際に遊んでもらいましょう。</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グループはこことここ、こことここだね。</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44</a:t>
            </a:fld>
            <a:endParaRPr kumimoji="1" lang="ja-JP" altLang="en-US"/>
          </a:p>
        </p:txBody>
      </p:sp>
    </p:spTree>
    <p:extLst>
      <p:ext uri="{BB962C8B-B14F-4D97-AF65-F5344CB8AC3E}">
        <p14:creationId xmlns:p14="http://schemas.microsoft.com/office/powerpoint/2010/main" val="28762324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はい、じゃあ席に戻ってください。</a:t>
            </a:r>
            <a:endParaRPr kumimoji="1" lang="en-US" altLang="ja-JP" dirty="0">
              <a:latin typeface="Noto Sans JP" panose="020B0200000000000000" pitchFamily="50" charset="-128"/>
              <a:ea typeface="Noto Sans JP" panose="020B0200000000000000" pitchFamily="50" charset="-128"/>
            </a:endParaRPr>
          </a:p>
          <a:p>
            <a:pPr marL="0" marR="0" lvl="0" indent="0" algn="l" defTabSz="646572" rtl="0" eaLnBrk="1" fontAlgn="auto" latinLnBrk="0" hangingPunct="1">
              <a:lnSpc>
                <a:spcPct val="100000"/>
              </a:lnSpc>
              <a:spcBef>
                <a:spcPts val="0"/>
              </a:spcBef>
              <a:spcAft>
                <a:spcPts val="0"/>
              </a:spcAft>
              <a:buClrTx/>
              <a:buSzTx/>
              <a:buFontTx/>
              <a:buNone/>
              <a:tabLst/>
              <a:defRPr/>
            </a:pPr>
            <a:r>
              <a:rPr kumimoji="1" lang="ja-JP" altLang="en-US" dirty="0">
                <a:latin typeface="Noto Sans JP" panose="020B0200000000000000" pitchFamily="50" charset="-128"/>
                <a:ea typeface="Noto Sans JP" panose="020B0200000000000000" pitchFamily="50" charset="-128"/>
              </a:rPr>
              <a:t>みんな、すごかったねえ、遊びの天才がいっぱい誕生したね！</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最後に、この</a:t>
            </a:r>
            <a:r>
              <a:rPr kumimoji="1" lang="en-US" altLang="ja-JP" dirty="0">
                <a:latin typeface="Noto Sans JP" panose="020B0200000000000000" pitchFamily="50" charset="-128"/>
                <a:ea typeface="Noto Sans JP" panose="020B0200000000000000" pitchFamily="50" charset="-128"/>
              </a:rPr>
              <a:t>WS</a:t>
            </a:r>
            <a:r>
              <a:rPr kumimoji="1" lang="ja-JP" altLang="en-US" dirty="0">
                <a:latin typeface="Noto Sans JP" panose="020B0200000000000000" pitchFamily="50" charset="-128"/>
                <a:ea typeface="Noto Sans JP" panose="020B0200000000000000" pitchFamily="50" charset="-128"/>
              </a:rPr>
              <a:t>で感じたことを</a:t>
            </a:r>
            <a:r>
              <a:rPr kumimoji="1" lang="en-US" altLang="ja-JP" dirty="0">
                <a:latin typeface="Noto Sans JP" panose="020B0200000000000000" pitchFamily="50" charset="-128"/>
                <a:ea typeface="Noto Sans JP" panose="020B0200000000000000" pitchFamily="50" charset="-128"/>
              </a:rPr>
              <a:t>3</a:t>
            </a:r>
            <a:r>
              <a:rPr kumimoji="1" lang="ja-JP" altLang="en-US" dirty="0">
                <a:latin typeface="Noto Sans JP" panose="020B0200000000000000" pitchFamily="50" charset="-128"/>
                <a:ea typeface="Noto Sans JP" panose="020B0200000000000000" pitchFamily="50" charset="-128"/>
              </a:rPr>
              <a:t>分くらいグループの中で振り返ってみましょう。</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この</a:t>
            </a:r>
            <a:r>
              <a:rPr kumimoji="1" lang="en-US" altLang="ja-JP" dirty="0">
                <a:latin typeface="Noto Sans JP" panose="020B0200000000000000" pitchFamily="50" charset="-128"/>
                <a:ea typeface="Noto Sans JP" panose="020B0200000000000000" pitchFamily="50" charset="-128"/>
              </a:rPr>
              <a:t>2</a:t>
            </a:r>
            <a:r>
              <a:rPr kumimoji="1" lang="ja-JP" altLang="en-US" dirty="0">
                <a:latin typeface="Noto Sans JP" panose="020B0200000000000000" pitchFamily="50" charset="-128"/>
                <a:ea typeface="Noto Sans JP" panose="020B0200000000000000" pitchFamily="50" charset="-128"/>
              </a:rPr>
              <a:t>回の</a:t>
            </a:r>
            <a:r>
              <a:rPr kumimoji="1" lang="en-US" altLang="ja-JP" dirty="0">
                <a:latin typeface="Noto Sans JP" panose="020B0200000000000000" pitchFamily="50" charset="-128"/>
                <a:ea typeface="Noto Sans JP" panose="020B0200000000000000" pitchFamily="50" charset="-128"/>
              </a:rPr>
              <a:t>WS</a:t>
            </a:r>
            <a:r>
              <a:rPr kumimoji="1" lang="ja-JP" altLang="en-US" dirty="0">
                <a:latin typeface="Noto Sans JP" panose="020B0200000000000000" pitchFamily="50" charset="-128"/>
                <a:ea typeface="Noto Sans JP" panose="020B0200000000000000" pitchFamily="50" charset="-128"/>
              </a:rPr>
              <a:t>でできたことは何だろう？作品をつくって遊んでみてどう思ったか、</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そんなことを話し合ってみてください。</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45</a:t>
            </a:fld>
            <a:endParaRPr kumimoji="1" lang="ja-JP" altLang="en-US"/>
          </a:p>
        </p:txBody>
      </p:sp>
    </p:spTree>
    <p:extLst>
      <p:ext uri="{BB962C8B-B14F-4D97-AF65-F5344CB8AC3E}">
        <p14:creationId xmlns:p14="http://schemas.microsoft.com/office/powerpoint/2010/main" val="15016873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Noto Sans JP" panose="020B0200000000000000" pitchFamily="50" charset="-128"/>
                <a:ea typeface="Noto Sans JP" panose="020B0200000000000000" pitchFamily="50" charset="-128"/>
              </a:rPr>
              <a:t>はい、ありがとう。</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今話し合ったことを書く欄がワークシートの右側にあります。</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今日はちょっと時間がないので、お家に帰ってからでも良いので、</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忘れないうちに書き留めておいてください。</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ということで、「遊びの天才になろう！工作</a:t>
            </a:r>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プログラミングワークショップ」は終了になります。</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お疲れさまでした！最後にお互いに拍手をして終わりましょう！ありがとうございました！</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お片づけをお願いします。</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は、ほかのグループのと混ざらないように気を付けて元の箱に戻してくださいね～。</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en-US" altLang="ja-JP" dirty="0">
                <a:latin typeface="Noto Sans JP" panose="020B0200000000000000" pitchFamily="50" charset="-128"/>
                <a:ea typeface="Noto Sans JP" panose="020B0200000000000000" pitchFamily="50" charset="-128"/>
              </a:rPr>
              <a:t>※</a:t>
            </a:r>
            <a:r>
              <a:rPr kumimoji="1" lang="ja-JP" altLang="en-US" dirty="0">
                <a:latin typeface="Noto Sans JP" panose="020B0200000000000000" pitchFamily="50" charset="-128"/>
                <a:ea typeface="Noto Sans JP" panose="020B0200000000000000" pitchFamily="50" charset="-128"/>
              </a:rPr>
              <a:t>記録を残す場合は、片付け前に児童または先生のタブレットなどで作品の写真を撮るなどしてください。</a:t>
            </a:r>
            <a:endParaRPr kumimoji="1" lang="en-US" altLang="ja-JP"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46</a:t>
            </a:fld>
            <a:endParaRPr kumimoji="1" lang="ja-JP" altLang="en-US"/>
          </a:p>
        </p:txBody>
      </p:sp>
    </p:spTree>
    <p:extLst>
      <p:ext uri="{BB962C8B-B14F-4D97-AF65-F5344CB8AC3E}">
        <p14:creationId xmlns:p14="http://schemas.microsoft.com/office/powerpoint/2010/main" val="27098433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47</a:t>
            </a:fld>
            <a:endParaRPr kumimoji="1" lang="ja-JP" altLang="en-US"/>
          </a:p>
        </p:txBody>
      </p:sp>
    </p:spTree>
    <p:extLst>
      <p:ext uri="{BB962C8B-B14F-4D97-AF65-F5344CB8AC3E}">
        <p14:creationId xmlns:p14="http://schemas.microsoft.com/office/powerpoint/2010/main" val="27244852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48</a:t>
            </a:fld>
            <a:endParaRPr kumimoji="1" lang="ja-JP" altLang="en-US"/>
          </a:p>
        </p:txBody>
      </p:sp>
    </p:spTree>
    <p:extLst>
      <p:ext uri="{BB962C8B-B14F-4D97-AF65-F5344CB8AC3E}">
        <p14:creationId xmlns:p14="http://schemas.microsoft.com/office/powerpoint/2010/main" val="1870412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遊びについておしゃべりできたかな～？</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それでは進めていきましょう！</a:t>
            </a:r>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まずは今日のワークショップの流れを説明します。今日のゴールは</a:t>
            </a:r>
            <a:r>
              <a:rPr lang="en-US" altLang="ja-JP" b="0" dirty="0">
                <a:effectLst/>
                <a:latin typeface="Noto Sans JP" panose="020B0200000000000000" pitchFamily="50" charset="-128"/>
                <a:ea typeface="Noto Sans JP" panose="020B0200000000000000" pitchFamily="50" charset="-128"/>
              </a:rPr>
              <a:t>…</a:t>
            </a:r>
            <a:r>
              <a:rPr lang="ja-JP" altLang="en-US" b="0" dirty="0">
                <a:effectLst/>
                <a:latin typeface="Noto Sans JP" panose="020B0200000000000000" pitchFamily="50" charset="-128"/>
                <a:ea typeface="Noto Sans JP" panose="020B0200000000000000" pitchFamily="50" charset="-128"/>
              </a:rPr>
              <a:t>　</a:t>
            </a: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5</a:t>
            </a:fld>
            <a:endParaRPr kumimoji="1" lang="ja-JP" altLang="en-US"/>
          </a:p>
        </p:txBody>
      </p:sp>
    </p:spTree>
    <p:extLst>
      <p:ext uri="{BB962C8B-B14F-4D97-AF65-F5344CB8AC3E}">
        <p14:creationId xmlns:p14="http://schemas.microsoft.com/office/powerpoint/2010/main" val="2166826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ジャンッ！　「遊びの天才になろう！」です！拍手～！</a:t>
            </a:r>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6</a:t>
            </a:fld>
            <a:endParaRPr kumimoji="1" lang="ja-JP" altLang="en-US"/>
          </a:p>
        </p:txBody>
      </p:sp>
    </p:spTree>
    <p:extLst>
      <p:ext uri="{BB962C8B-B14F-4D97-AF65-F5344CB8AC3E}">
        <p14:creationId xmlns:p14="http://schemas.microsoft.com/office/powerpoint/2010/main" val="782044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dirty="0">
                <a:effectLst/>
                <a:latin typeface="Noto Sans JP" panose="020B0200000000000000" pitchFamily="50" charset="-128"/>
                <a:ea typeface="Noto Sans JP" panose="020B0200000000000000" pitchFamily="50" charset="-128"/>
              </a:rPr>
              <a:t>どうしたら遊びの天才になれると思う？</a:t>
            </a:r>
            <a:endParaRPr lang="en-US" altLang="ja-JP" b="0" dirty="0">
              <a:effectLst/>
              <a:latin typeface="Noto Sans JP" panose="020B0200000000000000" pitchFamily="50" charset="-128"/>
              <a:ea typeface="Noto Sans JP" panose="020B0200000000000000" pitchFamily="50" charset="-128"/>
            </a:endParaRPr>
          </a:p>
          <a:p>
            <a:endParaRPr lang="en-US" altLang="ja-JP" b="0" dirty="0">
              <a:effectLst/>
              <a:latin typeface="Noto Sans JP" panose="020B0200000000000000" pitchFamily="50" charset="-128"/>
              <a:ea typeface="Noto Sans JP" panose="020B0200000000000000" pitchFamily="50" charset="-128"/>
            </a:endParaRPr>
          </a:p>
          <a:p>
            <a:r>
              <a:rPr lang="ja-JP" altLang="en-US" b="0" dirty="0">
                <a:effectLst/>
                <a:latin typeface="Noto Sans JP" panose="020B0200000000000000" pitchFamily="50" charset="-128"/>
                <a:ea typeface="Noto Sans JP" panose="020B0200000000000000" pitchFamily="50" charset="-128"/>
              </a:rPr>
              <a:t>今日は「遊びの天才」になるために強い味方になってくれるものを用意していますよ！</a:t>
            </a:r>
            <a:endParaRPr kumimoji="1" lang="ja-JP" altLang="en-US"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7</a:t>
            </a:fld>
            <a:endParaRPr kumimoji="1" lang="ja-JP" altLang="en-US"/>
          </a:p>
        </p:txBody>
      </p:sp>
    </p:spTree>
    <p:extLst>
      <p:ext uri="{BB962C8B-B14F-4D97-AF65-F5344CB8AC3E}">
        <p14:creationId xmlns:p14="http://schemas.microsoft.com/office/powerpoint/2010/main" val="3107863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46572" rtl="0" eaLnBrk="1" fontAlgn="auto" latinLnBrk="0" hangingPunct="1">
              <a:lnSpc>
                <a:spcPct val="100000"/>
              </a:lnSpc>
              <a:spcBef>
                <a:spcPts val="0"/>
              </a:spcBef>
              <a:spcAft>
                <a:spcPts val="0"/>
              </a:spcAft>
              <a:buClrTx/>
              <a:buSzTx/>
              <a:buFontTx/>
              <a:buNone/>
              <a:tabLst/>
              <a:defRPr/>
            </a:pPr>
            <a:r>
              <a:rPr lang="ja-JP" altLang="en-US" b="0" dirty="0">
                <a:effectLst/>
                <a:latin typeface="Noto Sans JP" panose="020B0200000000000000" pitchFamily="50" charset="-128"/>
                <a:ea typeface="Noto Sans JP" panose="020B0200000000000000" pitchFamily="50" charset="-128"/>
              </a:rPr>
              <a:t>それがこの</a:t>
            </a:r>
            <a:r>
              <a:rPr lang="en-US" altLang="ja-JP" b="0" dirty="0">
                <a:effectLst/>
                <a:latin typeface="Noto Sans JP" panose="020B0200000000000000" pitchFamily="50" charset="-128"/>
                <a:ea typeface="Noto Sans JP" panose="020B0200000000000000" pitchFamily="50" charset="-128"/>
              </a:rPr>
              <a:t>MESH</a:t>
            </a:r>
            <a:r>
              <a:rPr lang="ja-JP" altLang="en-US" b="0" dirty="0">
                <a:effectLst/>
                <a:latin typeface="Noto Sans JP" panose="020B0200000000000000" pitchFamily="50" charset="-128"/>
                <a:ea typeface="Noto Sans JP" panose="020B0200000000000000" pitchFamily="50" charset="-128"/>
              </a:rPr>
              <a:t>（メッシュ）です！</a:t>
            </a:r>
            <a:endParaRPr lang="en-US" altLang="ja-JP" b="0" dirty="0">
              <a:effectLst/>
              <a:latin typeface="Noto Sans JP" panose="020B0200000000000000" pitchFamily="50" charset="-128"/>
              <a:ea typeface="Noto Sans JP" panose="020B0200000000000000" pitchFamily="50" charset="-128"/>
            </a:endParaRPr>
          </a:p>
          <a:p>
            <a:endParaRPr lang="ja-JP" altLang="en-US" b="0" dirty="0">
              <a:effectLst/>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今日は</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という“アイデアを形にできるツール”を使ってプログラミングと工作をしますよ。</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この</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はカラフルなブロックで、それぞれが違うセンサーを持っています。</a:t>
            </a:r>
            <a:endParaRPr kumimoji="1" lang="en-US" altLang="ja-JP" dirty="0">
              <a:latin typeface="Noto Sans JP" panose="020B0200000000000000" pitchFamily="50" charset="-128"/>
              <a:ea typeface="Noto Sans JP" panose="020B0200000000000000" pitchFamily="50" charset="-128"/>
            </a:endParaRPr>
          </a:p>
          <a:p>
            <a:pPr algn="l">
              <a:lnSpc>
                <a:spcPct val="150000"/>
              </a:lnSpc>
            </a:pPr>
            <a:r>
              <a:rPr kumimoji="1" lang="ja-JP" altLang="en-US" sz="900" dirty="0">
                <a:latin typeface="Noto Sans JP" panose="020B0200000000000000" pitchFamily="50" charset="-128"/>
                <a:ea typeface="Noto Sans JP" panose="020B0200000000000000" pitchFamily="50" charset="-128"/>
              </a:rPr>
              <a:t>私たちのように</a:t>
            </a:r>
            <a:r>
              <a:rPr kumimoji="1" lang="en-US" altLang="ja-JP" sz="900" dirty="0">
                <a:latin typeface="Noto Sans JP" panose="020B0200000000000000" pitchFamily="50" charset="-128"/>
                <a:ea typeface="Noto Sans JP" panose="020B0200000000000000" pitchFamily="50" charset="-128"/>
              </a:rPr>
              <a:t> “</a:t>
            </a:r>
            <a:r>
              <a:rPr kumimoji="1" lang="ja-JP" altLang="en-US" sz="900" dirty="0">
                <a:latin typeface="Noto Sans JP" panose="020B0200000000000000" pitchFamily="50" charset="-128"/>
                <a:ea typeface="Noto Sans JP" panose="020B0200000000000000" pitchFamily="50" charset="-128"/>
              </a:rPr>
              <a:t>感覚</a:t>
            </a:r>
            <a:r>
              <a:rPr kumimoji="1" lang="en-US" altLang="ja-JP" sz="900" dirty="0">
                <a:latin typeface="Noto Sans JP" panose="020B0200000000000000" pitchFamily="50" charset="-128"/>
                <a:ea typeface="Noto Sans JP" panose="020B0200000000000000" pitchFamily="50" charset="-128"/>
              </a:rPr>
              <a:t>” </a:t>
            </a:r>
            <a:r>
              <a:rPr kumimoji="1" lang="ja-JP" altLang="en-US" sz="900" dirty="0">
                <a:latin typeface="Noto Sans JP" panose="020B0200000000000000" pitchFamily="50" charset="-128"/>
                <a:ea typeface="Noto Sans JP" panose="020B0200000000000000" pitchFamily="50" charset="-128"/>
              </a:rPr>
              <a:t>を持っていて、光や音、動きを感じることができますー！</a:t>
            </a:r>
            <a:endParaRPr kumimoji="1" lang="en-US" altLang="ja-JP" sz="900"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たとえば、こんなことができるよ！</a:t>
            </a:r>
            <a:endParaRPr kumimoji="1" lang="en-US" altLang="ja-JP" dirty="0">
              <a:latin typeface="Noto Sans JP" panose="020B0200000000000000" pitchFamily="50" charset="-128"/>
              <a:ea typeface="Noto Sans JP" panose="020B0200000000000000" pitchFamily="50" charset="-128"/>
            </a:endParaRPr>
          </a:p>
          <a:p>
            <a:r>
              <a:rPr kumimoji="1" lang="ja-JP" altLang="en-US" dirty="0">
                <a:solidFill>
                  <a:srgbClr val="FF0000"/>
                </a:solidFill>
                <a:latin typeface="Noto Sans JP" panose="020B0200000000000000" pitchFamily="50" charset="-128"/>
                <a:ea typeface="Noto Sans JP" panose="020B0200000000000000" pitchFamily="50" charset="-128"/>
              </a:rPr>
              <a:t>はい、今日のプレゼントです！（と言って、箱を渡す。箱を開けると、「ひーひーひっ」の声が！）</a:t>
            </a:r>
            <a:endParaRPr kumimoji="1" lang="en-US" altLang="ja-JP" dirty="0">
              <a:solidFill>
                <a:srgbClr val="FF0000"/>
              </a:solidFill>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え？今何が起こった？もう一度開けてみて。（何回か繰り返す。閉じると音が止まる。</a:t>
            </a:r>
            <a:r>
              <a:rPr kumimoji="1" lang="en-US" altLang="ja-JP" dirty="0">
                <a:latin typeface="Noto Sans JP" panose="020B0200000000000000" pitchFamily="50" charset="-128"/>
                <a:ea typeface="Noto Sans JP" panose="020B0200000000000000" pitchFamily="50" charset="-128"/>
              </a:rPr>
              <a:t>3</a:t>
            </a:r>
            <a:r>
              <a:rPr kumimoji="1" lang="ja-JP" altLang="en-US" dirty="0">
                <a:latin typeface="Noto Sans JP" panose="020B0200000000000000" pitchFamily="50" charset="-128"/>
                <a:ea typeface="Noto Sans JP" panose="020B0200000000000000" pitchFamily="50" charset="-128"/>
              </a:rPr>
              <a:t>回ぐらい繰り返すとじわじわ来ます。）</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みなさん、わかりました？箱の中に明るさがわかる</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のブロックが入っていてプログラミングされています。</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やってみたくなった？それでは進めていきましょう！</a:t>
            </a:r>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endParaRPr kumimoji="1" lang="en-US" altLang="ja-JP" dirty="0">
              <a:latin typeface="Noto Sans JP" panose="020B0200000000000000" pitchFamily="50" charset="-128"/>
              <a:ea typeface="Noto Sans JP" panose="020B0200000000000000" pitchFamily="50" charset="-128"/>
            </a:endParaRPr>
          </a:p>
          <a:p>
            <a:r>
              <a:rPr kumimoji="1" lang="ja-JP" altLang="en-US" b="1" dirty="0">
                <a:latin typeface="Noto Sans JP" panose="020B0200000000000000" pitchFamily="50" charset="-128"/>
                <a:ea typeface="Noto Sans JP" panose="020B0200000000000000" pitchFamily="50" charset="-128"/>
              </a:rPr>
              <a:t>＜</a:t>
            </a:r>
            <a:r>
              <a:rPr kumimoji="1" lang="en-US" altLang="ja-JP" b="1" dirty="0">
                <a:latin typeface="Noto Sans JP" panose="020B0200000000000000" pitchFamily="50" charset="-128"/>
                <a:ea typeface="Noto Sans JP" panose="020B0200000000000000" pitchFamily="50" charset="-128"/>
              </a:rPr>
              <a:t>Point</a:t>
            </a:r>
            <a:r>
              <a:rPr kumimoji="1" lang="ja-JP" altLang="en-US" b="1" dirty="0">
                <a:latin typeface="Noto Sans JP" panose="020B0200000000000000" pitchFamily="50" charset="-128"/>
                <a:ea typeface="Noto Sans JP" panose="020B0200000000000000" pitchFamily="50" charset="-128"/>
              </a:rPr>
              <a:t>＞</a:t>
            </a:r>
            <a:endParaRPr kumimoji="1" lang="en-US" altLang="ja-JP" b="1"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ここで、</a:t>
            </a:r>
            <a:r>
              <a:rPr kumimoji="1" lang="en-US" altLang="ja-JP" dirty="0">
                <a:latin typeface="Noto Sans JP" panose="020B0200000000000000" pitchFamily="50" charset="-128"/>
                <a:ea typeface="Noto Sans JP" panose="020B0200000000000000" pitchFamily="50" charset="-128"/>
              </a:rPr>
              <a:t>MESH</a:t>
            </a:r>
            <a:r>
              <a:rPr kumimoji="1" lang="ja-JP" altLang="en-US" dirty="0">
                <a:latin typeface="Noto Sans JP" panose="020B0200000000000000" pitchFamily="50" charset="-128"/>
                <a:ea typeface="Noto Sans JP" panose="020B0200000000000000" pitchFamily="50" charset="-128"/>
              </a:rPr>
              <a:t>でつくったものを何かひとつ例示したい。</a:t>
            </a:r>
            <a:endParaRPr kumimoji="1" lang="en-US" altLang="ja-JP" dirty="0">
              <a:latin typeface="Noto Sans JP" panose="020B0200000000000000" pitchFamily="50" charset="-128"/>
              <a:ea typeface="Noto Sans JP" panose="020B0200000000000000" pitchFamily="50" charset="-128"/>
            </a:endParaRPr>
          </a:p>
          <a:p>
            <a:r>
              <a:rPr kumimoji="1" lang="ja-JP" altLang="en-US" dirty="0">
                <a:latin typeface="Noto Sans JP" panose="020B0200000000000000" pitchFamily="50" charset="-128"/>
                <a:ea typeface="Noto Sans JP" panose="020B0200000000000000" pitchFamily="50" charset="-128"/>
              </a:rPr>
              <a:t>箱を開けたら魔女の声がするびっくり箱など簡単なものでよい。</a:t>
            </a: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8</a:t>
            </a:fld>
            <a:endParaRPr kumimoji="1" lang="ja-JP" altLang="en-US"/>
          </a:p>
        </p:txBody>
      </p:sp>
    </p:spTree>
    <p:extLst>
      <p:ext uri="{BB962C8B-B14F-4D97-AF65-F5344CB8AC3E}">
        <p14:creationId xmlns:p14="http://schemas.microsoft.com/office/powerpoint/2010/main" val="4222513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lnSpc>
                <a:spcPct val="110000"/>
              </a:lnSpc>
              <a:spcBef>
                <a:spcPts val="600"/>
              </a:spcBef>
            </a:pPr>
            <a:r>
              <a:rPr kumimoji="1" lang="ja-JP" altLang="en-US" dirty="0">
                <a:latin typeface="Noto Sans JP" panose="020B0200000000000000" pitchFamily="50" charset="-128"/>
                <a:ea typeface="Noto Sans JP" panose="020B0200000000000000" pitchFamily="50" charset="-128"/>
              </a:rPr>
              <a:t>このワークショップでみなさんは、</a:t>
            </a:r>
            <a:r>
              <a:rPr kumimoji="1" lang="ja-JP" altLang="en-US" sz="1000" b="1" dirty="0">
                <a:solidFill>
                  <a:schemeClr val="accent4"/>
                </a:solidFill>
                <a:latin typeface="Noto Sans JP" panose="020B0200000000000000" pitchFamily="50" charset="-128"/>
                <a:ea typeface="Noto Sans JP" panose="020B0200000000000000" pitchFamily="50" charset="-128"/>
              </a:rPr>
              <a:t>遊びの天才を目指す主人公</a:t>
            </a:r>
            <a:r>
              <a:rPr kumimoji="1" lang="ja-JP" altLang="en-US" sz="1000" b="0" dirty="0">
                <a:solidFill>
                  <a:schemeClr val="accent4"/>
                </a:solidFill>
                <a:latin typeface="Noto Sans JP" panose="020B0200000000000000" pitchFamily="50" charset="-128"/>
                <a:ea typeface="Noto Sans JP" panose="020B0200000000000000" pitchFamily="50" charset="-128"/>
              </a:rPr>
              <a:t>です。</a:t>
            </a:r>
            <a:endParaRPr kumimoji="1" lang="en-US" altLang="ja-JP" sz="1000" b="0" dirty="0">
              <a:solidFill>
                <a:schemeClr val="accent4"/>
              </a:solidFill>
              <a:latin typeface="Noto Sans JP" panose="020B0200000000000000" pitchFamily="50" charset="-128"/>
              <a:ea typeface="Noto Sans JP" panose="020B0200000000000000" pitchFamily="50" charset="-128"/>
            </a:endParaRPr>
          </a:p>
          <a:p>
            <a:pPr algn="l">
              <a:lnSpc>
                <a:spcPct val="110000"/>
              </a:lnSpc>
              <a:spcBef>
                <a:spcPts val="600"/>
              </a:spcBef>
            </a:pPr>
            <a:r>
              <a:rPr kumimoji="1" lang="ja-JP" altLang="en-US" sz="800" dirty="0">
                <a:latin typeface="Noto Sans JP" panose="020B0200000000000000" pitchFamily="50" charset="-128"/>
                <a:ea typeface="Noto Sans JP" panose="020B0200000000000000" pitchFamily="50" charset="-128"/>
              </a:rPr>
              <a:t>決まった正解なんてないんです。自由なアイデアをカタチにしていきましょう！</a:t>
            </a:r>
            <a:endParaRPr kumimoji="1" lang="en-US" altLang="ja-JP" sz="800" dirty="0">
              <a:latin typeface="Noto Sans JP" panose="020B0200000000000000" pitchFamily="50" charset="-128"/>
              <a:ea typeface="Noto Sans JP" panose="020B0200000000000000" pitchFamily="50" charset="-128"/>
            </a:endParaRPr>
          </a:p>
          <a:p>
            <a:endParaRPr kumimoji="1" lang="ja-JP" altLang="en-US" dirty="0">
              <a:latin typeface="Noto Sans JP" panose="020B0200000000000000" pitchFamily="50" charset="-128"/>
              <a:ea typeface="Noto Sans JP" panose="020B0200000000000000" pitchFamily="50" charset="-128"/>
            </a:endParaRPr>
          </a:p>
        </p:txBody>
      </p:sp>
      <p:sp>
        <p:nvSpPr>
          <p:cNvPr id="4" name="スライド番号プレースホルダー 3"/>
          <p:cNvSpPr>
            <a:spLocks noGrp="1"/>
          </p:cNvSpPr>
          <p:nvPr>
            <p:ph type="sldNum" sz="quarter" idx="5"/>
          </p:nvPr>
        </p:nvSpPr>
        <p:spPr/>
        <p:txBody>
          <a:bodyPr/>
          <a:lstStyle/>
          <a:p>
            <a:fld id="{859DAD15-FC74-F542-B90E-8B56C40D3EA7}" type="slidenum">
              <a:rPr kumimoji="1" lang="ja-JP" altLang="en-US" smtClean="0"/>
              <a:pPr/>
              <a:t>9</a:t>
            </a:fld>
            <a:endParaRPr kumimoji="1" lang="ja-JP" altLang="en-US"/>
          </a:p>
        </p:txBody>
      </p:sp>
    </p:spTree>
    <p:extLst>
      <p:ext uri="{BB962C8B-B14F-4D97-AF65-F5344CB8AC3E}">
        <p14:creationId xmlns:p14="http://schemas.microsoft.com/office/powerpoint/2010/main" val="220344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基本レイアウト">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648E842-1F40-A579-53CE-E31E7C6DF204}"/>
              </a:ext>
            </a:extLst>
          </p:cNvPr>
          <p:cNvSpPr/>
          <p:nvPr userDrawn="1"/>
        </p:nvSpPr>
        <p:spPr>
          <a:xfrm>
            <a:off x="424030" y="1530163"/>
            <a:ext cx="9929811" cy="5884544"/>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F5D80D61-BB80-FACC-248C-B86B291A42FD}"/>
              </a:ext>
            </a:extLst>
          </p:cNvPr>
          <p:cNvSpPr/>
          <p:nvPr userDrawn="1"/>
        </p:nvSpPr>
        <p:spPr>
          <a:xfrm>
            <a:off x="424029" y="1530163"/>
            <a:ext cx="9929811" cy="5616576"/>
          </a:xfrm>
          <a:prstGeom prst="roundRect">
            <a:avLst>
              <a:gd name="adj" fmla="val 4675"/>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3684B8B5-E023-CC6C-4C34-32E9BB1DC3BD}"/>
              </a:ext>
            </a:extLst>
          </p:cNvPr>
          <p:cNvSpPr/>
          <p:nvPr userDrawn="1"/>
        </p:nvSpPr>
        <p:spPr>
          <a:xfrm>
            <a:off x="2511911" y="412563"/>
            <a:ext cx="7841930" cy="865188"/>
          </a:xfrm>
          <a:prstGeom prst="roundRect">
            <a:avLst>
              <a:gd name="adj" fmla="val 32520"/>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9B668A05-E0D4-5A8D-E367-88707D109B5E}"/>
              </a:ext>
            </a:extLst>
          </p:cNvPr>
          <p:cNvSpPr/>
          <p:nvPr userDrawn="1"/>
        </p:nvSpPr>
        <p:spPr>
          <a:xfrm>
            <a:off x="424825" y="412563"/>
            <a:ext cx="3960000" cy="865188"/>
          </a:xfrm>
          <a:prstGeom prst="roundRect">
            <a:avLst>
              <a:gd name="adj" fmla="val 32520"/>
            </a:avLst>
          </a:prstGeom>
          <a:gradFill>
            <a:gsLst>
              <a:gs pos="0">
                <a:schemeClr val="accent6"/>
              </a:gs>
              <a:gs pos="100000">
                <a:schemeClr val="accent1"/>
              </a:gs>
            </a:gsLst>
            <a:lin ang="0" scaled="0"/>
          </a:gradFill>
          <a:ln w="19050">
            <a:gradFill>
              <a:gsLst>
                <a:gs pos="0">
                  <a:schemeClr val="accent6"/>
                </a:gs>
                <a:gs pos="10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28D40ADA-DDC6-D983-F7F7-AB9996C3BB30}"/>
              </a:ext>
            </a:extLst>
          </p:cNvPr>
          <p:cNvSpPr txBox="1"/>
          <p:nvPr userDrawn="1"/>
        </p:nvSpPr>
        <p:spPr>
          <a:xfrm>
            <a:off x="9433613" y="7146893"/>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a:solidFill>
                  <a:schemeClr val="accent1"/>
                </a:solidFill>
                <a:latin typeface="Aptos SemiBold" panose="020B0004020202020204" pitchFamily="34" charset="0"/>
              </a:rPr>
              <a:t>page:</a:t>
            </a:r>
          </a:p>
        </p:txBody>
      </p:sp>
      <p:sp>
        <p:nvSpPr>
          <p:cNvPr id="22" name="テキスト ボックス 21">
            <a:extLst>
              <a:ext uri="{FF2B5EF4-FFF2-40B4-BE49-F238E27FC236}">
                <a16:creationId xmlns:a16="http://schemas.microsoft.com/office/drawing/2014/main" id="{6CF249AB-DD1C-99B8-3C7B-4A7AC5765EE4}"/>
              </a:ext>
            </a:extLst>
          </p:cNvPr>
          <p:cNvSpPr txBox="1"/>
          <p:nvPr userDrawn="1"/>
        </p:nvSpPr>
        <p:spPr>
          <a:xfrm>
            <a:off x="9779711" y="7146893"/>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a:solidFill>
                <a:schemeClr val="accent1"/>
              </a:solidFill>
            </a:endParaRPr>
          </a:p>
        </p:txBody>
      </p:sp>
      <p:sp>
        <p:nvSpPr>
          <p:cNvPr id="20" name="テキスト ボックス 19">
            <a:extLst>
              <a:ext uri="{FF2B5EF4-FFF2-40B4-BE49-F238E27FC236}">
                <a16:creationId xmlns:a16="http://schemas.microsoft.com/office/drawing/2014/main" id="{3BFFB618-C4C5-24B1-01DC-1A7A61FAD695}"/>
              </a:ext>
            </a:extLst>
          </p:cNvPr>
          <p:cNvSpPr txBox="1"/>
          <p:nvPr userDrawn="1"/>
        </p:nvSpPr>
        <p:spPr>
          <a:xfrm>
            <a:off x="9433613" y="7146893"/>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dirty="0">
                <a:solidFill>
                  <a:schemeClr val="accent1"/>
                </a:solidFill>
                <a:latin typeface="Aptos SemiBold" panose="020B0004020202020204" pitchFamily="34" charset="0"/>
              </a:rPr>
              <a:t>page:</a:t>
            </a:r>
          </a:p>
        </p:txBody>
      </p:sp>
      <p:sp>
        <p:nvSpPr>
          <p:cNvPr id="23" name="テキスト ボックス 22">
            <a:extLst>
              <a:ext uri="{FF2B5EF4-FFF2-40B4-BE49-F238E27FC236}">
                <a16:creationId xmlns:a16="http://schemas.microsoft.com/office/drawing/2014/main" id="{A21750DE-BB8B-B275-EDA0-45D129A68981}"/>
              </a:ext>
            </a:extLst>
          </p:cNvPr>
          <p:cNvSpPr txBox="1"/>
          <p:nvPr userDrawn="1"/>
        </p:nvSpPr>
        <p:spPr>
          <a:xfrm>
            <a:off x="9779711" y="7146893"/>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dirty="0">
              <a:solidFill>
                <a:schemeClr val="accent1"/>
              </a:solidFill>
            </a:endParaRPr>
          </a:p>
        </p:txBody>
      </p:sp>
      <p:sp>
        <p:nvSpPr>
          <p:cNvPr id="24" name="テキスト ボックス 23">
            <a:extLst>
              <a:ext uri="{FF2B5EF4-FFF2-40B4-BE49-F238E27FC236}">
                <a16:creationId xmlns:a16="http://schemas.microsoft.com/office/drawing/2014/main" id="{C3973A00-5918-F7A2-2BC6-4F672A92341C}"/>
              </a:ext>
            </a:extLst>
          </p:cNvPr>
          <p:cNvSpPr txBox="1"/>
          <p:nvPr userDrawn="1"/>
        </p:nvSpPr>
        <p:spPr>
          <a:xfrm>
            <a:off x="683349" y="7192613"/>
            <a:ext cx="2698175" cy="2000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700" b="1" dirty="0">
                <a:solidFill>
                  <a:schemeClr val="accent1"/>
                </a:solidFill>
                <a:latin typeface="Aptos SemiBold" panose="020B0004020202020204" pitchFamily="34" charset="0"/>
              </a:rPr>
              <a:t>遊びの天才になろう！工作✕プログラミングワークショップ</a:t>
            </a:r>
            <a:endParaRPr kumimoji="1" lang="en-US" altLang="ja-JP" sz="700" b="1" dirty="0">
              <a:solidFill>
                <a:schemeClr val="accent1"/>
              </a:solidFill>
              <a:latin typeface="Aptos SemiBold" panose="020B0004020202020204" pitchFamily="34" charset="0"/>
            </a:endParaRPr>
          </a:p>
        </p:txBody>
      </p:sp>
      <p:sp>
        <p:nvSpPr>
          <p:cNvPr id="29" name="テキスト プレースホルダー 28">
            <a:extLst>
              <a:ext uri="{FF2B5EF4-FFF2-40B4-BE49-F238E27FC236}">
                <a16:creationId xmlns:a16="http://schemas.microsoft.com/office/drawing/2014/main" id="{B8C9D51C-6E99-9BFC-5BD0-D43F7A03B5F4}"/>
              </a:ext>
            </a:extLst>
          </p:cNvPr>
          <p:cNvSpPr>
            <a:spLocks noGrp="1"/>
          </p:cNvSpPr>
          <p:nvPr>
            <p:ph type="body" sz="quarter" idx="10" hasCustomPrompt="1"/>
          </p:nvPr>
        </p:nvSpPr>
        <p:spPr>
          <a:xfrm>
            <a:off x="4532918" y="594933"/>
            <a:ext cx="3877985" cy="590931"/>
          </a:xfrm>
          <a:prstGeom prst="rect">
            <a:avLst/>
          </a:prstGeom>
        </p:spPr>
        <p:txBody>
          <a:bodyPr wrap="none">
            <a:spAutoFit/>
          </a:bodyPr>
          <a:lstStyle>
            <a:lvl1pPr marL="0" indent="0">
              <a:buNone/>
              <a:defRPr sz="3600" b="1">
                <a:solidFill>
                  <a:schemeClr val="accent1"/>
                </a:solidFill>
              </a:defRPr>
            </a:lvl1pPr>
          </a:lstStyle>
          <a:p>
            <a:pPr lvl="0"/>
            <a:r>
              <a:rPr kumimoji="1" lang="ja-JP" altLang="en-US" dirty="0"/>
              <a:t>スライドタイトル</a:t>
            </a:r>
          </a:p>
        </p:txBody>
      </p:sp>
      <p:sp>
        <p:nvSpPr>
          <p:cNvPr id="90" name="テキスト プレースホルダー 28">
            <a:extLst>
              <a:ext uri="{FF2B5EF4-FFF2-40B4-BE49-F238E27FC236}">
                <a16:creationId xmlns:a16="http://schemas.microsoft.com/office/drawing/2014/main" id="{9A72167E-BD08-5FD6-6992-662C43710AA1}"/>
              </a:ext>
            </a:extLst>
          </p:cNvPr>
          <p:cNvSpPr>
            <a:spLocks noGrp="1"/>
          </p:cNvSpPr>
          <p:nvPr>
            <p:ph type="body" sz="quarter" idx="11" hasCustomPrompt="1"/>
          </p:nvPr>
        </p:nvSpPr>
        <p:spPr>
          <a:xfrm>
            <a:off x="1619995" y="594933"/>
            <a:ext cx="1569661" cy="590931"/>
          </a:xfrm>
          <a:prstGeom prst="rect">
            <a:avLst/>
          </a:prstGeom>
        </p:spPr>
        <p:txBody>
          <a:bodyPr wrap="none">
            <a:spAutoFit/>
          </a:bodyPr>
          <a:lstStyle>
            <a:lvl1pPr marL="0" indent="0" algn="ctr">
              <a:buNone/>
              <a:defRPr sz="3600" b="1">
                <a:solidFill>
                  <a:schemeClr val="bg1"/>
                </a:solidFill>
              </a:defRPr>
            </a:lvl1pPr>
          </a:lstStyle>
          <a:p>
            <a:pPr lvl="0"/>
            <a:r>
              <a:rPr kumimoji="1" lang="ja-JP" altLang="en-US" dirty="0"/>
              <a:t>テーマ</a:t>
            </a:r>
          </a:p>
        </p:txBody>
      </p:sp>
    </p:spTree>
    <p:extLst>
      <p:ext uri="{BB962C8B-B14F-4D97-AF65-F5344CB8AC3E}">
        <p14:creationId xmlns:p14="http://schemas.microsoft.com/office/powerpoint/2010/main" val="1720822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トビラ">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2425C240-2A56-854E-DD70-896A9CF59AD5}"/>
              </a:ext>
            </a:extLst>
          </p:cNvPr>
          <p:cNvSpPr/>
          <p:nvPr userDrawn="1"/>
        </p:nvSpPr>
        <p:spPr>
          <a:xfrm>
            <a:off x="381000" y="1476375"/>
            <a:ext cx="9929811" cy="5884544"/>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2FD79E63-50BB-AE30-6AC4-52CFEC05C5BE}"/>
              </a:ext>
            </a:extLst>
          </p:cNvPr>
          <p:cNvSpPr/>
          <p:nvPr userDrawn="1"/>
        </p:nvSpPr>
        <p:spPr>
          <a:xfrm>
            <a:off x="380999" y="358775"/>
            <a:ext cx="9929811" cy="6734176"/>
          </a:xfrm>
          <a:prstGeom prst="roundRect">
            <a:avLst>
              <a:gd name="adj" fmla="val 4675"/>
            </a:avLst>
          </a:prstGeom>
          <a:gradFill>
            <a:gsLst>
              <a:gs pos="0">
                <a:schemeClr val="accent6"/>
              </a:gs>
              <a:gs pos="100000">
                <a:schemeClr val="accent1"/>
              </a:gs>
            </a:gsLst>
            <a:lin ang="1200000" scaled="0"/>
          </a:gra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EF669A5A-3ED0-C8C8-34BA-00FBDE1D6CE5}"/>
              </a:ext>
            </a:extLst>
          </p:cNvPr>
          <p:cNvSpPr txBox="1"/>
          <p:nvPr userDrawn="1"/>
        </p:nvSpPr>
        <p:spPr>
          <a:xfrm>
            <a:off x="9390583" y="7093105"/>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a:solidFill>
                  <a:schemeClr val="accent1"/>
                </a:solidFill>
                <a:latin typeface="Aptos SemiBold" panose="020B0004020202020204" pitchFamily="34" charset="0"/>
              </a:rPr>
              <a:t>page:</a:t>
            </a:r>
          </a:p>
        </p:txBody>
      </p:sp>
      <p:sp>
        <p:nvSpPr>
          <p:cNvPr id="8" name="テキスト ボックス 7">
            <a:extLst>
              <a:ext uri="{FF2B5EF4-FFF2-40B4-BE49-F238E27FC236}">
                <a16:creationId xmlns:a16="http://schemas.microsoft.com/office/drawing/2014/main" id="{7003AE5A-73D5-639E-BB45-B3DD7C74A82B}"/>
              </a:ext>
            </a:extLst>
          </p:cNvPr>
          <p:cNvSpPr txBox="1"/>
          <p:nvPr userDrawn="1"/>
        </p:nvSpPr>
        <p:spPr>
          <a:xfrm>
            <a:off x="9736681" y="7093105"/>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a:solidFill>
                <a:schemeClr val="accent1"/>
              </a:solidFill>
            </a:endParaRPr>
          </a:p>
        </p:txBody>
      </p:sp>
      <p:sp>
        <p:nvSpPr>
          <p:cNvPr id="9" name="テキスト ボックス 8">
            <a:extLst>
              <a:ext uri="{FF2B5EF4-FFF2-40B4-BE49-F238E27FC236}">
                <a16:creationId xmlns:a16="http://schemas.microsoft.com/office/drawing/2014/main" id="{71A2FC7A-649B-54D4-EDDF-95C621D6D2DA}"/>
              </a:ext>
            </a:extLst>
          </p:cNvPr>
          <p:cNvSpPr txBox="1"/>
          <p:nvPr userDrawn="1"/>
        </p:nvSpPr>
        <p:spPr>
          <a:xfrm>
            <a:off x="9390583" y="7093105"/>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a:solidFill>
                  <a:schemeClr val="accent1"/>
                </a:solidFill>
                <a:latin typeface="Aptos SemiBold" panose="020B0004020202020204" pitchFamily="34" charset="0"/>
              </a:rPr>
              <a:t>page:</a:t>
            </a:r>
          </a:p>
        </p:txBody>
      </p:sp>
      <p:sp>
        <p:nvSpPr>
          <p:cNvPr id="16" name="テキスト ボックス 15">
            <a:extLst>
              <a:ext uri="{FF2B5EF4-FFF2-40B4-BE49-F238E27FC236}">
                <a16:creationId xmlns:a16="http://schemas.microsoft.com/office/drawing/2014/main" id="{C95349C8-0BD9-9C00-A0BE-A92D9488E6DC}"/>
              </a:ext>
            </a:extLst>
          </p:cNvPr>
          <p:cNvSpPr txBox="1"/>
          <p:nvPr userDrawn="1"/>
        </p:nvSpPr>
        <p:spPr>
          <a:xfrm>
            <a:off x="9736681" y="7093105"/>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a:solidFill>
                <a:schemeClr val="accent1"/>
              </a:solidFill>
            </a:endParaRPr>
          </a:p>
        </p:txBody>
      </p:sp>
      <p:sp>
        <p:nvSpPr>
          <p:cNvPr id="57" name="テキスト ボックス 56">
            <a:extLst>
              <a:ext uri="{FF2B5EF4-FFF2-40B4-BE49-F238E27FC236}">
                <a16:creationId xmlns:a16="http://schemas.microsoft.com/office/drawing/2014/main" id="{920F4762-85DD-D4A4-1908-39492E73FC60}"/>
              </a:ext>
            </a:extLst>
          </p:cNvPr>
          <p:cNvSpPr txBox="1"/>
          <p:nvPr userDrawn="1"/>
        </p:nvSpPr>
        <p:spPr>
          <a:xfrm>
            <a:off x="640319" y="7138825"/>
            <a:ext cx="2698175" cy="2000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700" b="1" dirty="0">
                <a:solidFill>
                  <a:schemeClr val="accent1"/>
                </a:solidFill>
                <a:latin typeface="Aptos SemiBold" panose="020B0004020202020204" pitchFamily="34" charset="0"/>
              </a:rPr>
              <a:t>遊びの天才になろう！工作✕プログラミングワークショップ</a:t>
            </a:r>
            <a:endParaRPr kumimoji="1" lang="en-US" altLang="ja-JP" sz="700" b="1" dirty="0">
              <a:solidFill>
                <a:schemeClr val="accent1"/>
              </a:solidFill>
              <a:latin typeface="Aptos SemiBold" panose="020B0004020202020204" pitchFamily="34" charset="0"/>
            </a:endParaRPr>
          </a:p>
        </p:txBody>
      </p:sp>
      <p:sp>
        <p:nvSpPr>
          <p:cNvPr id="76" name="テキスト プレースホルダー 75">
            <a:extLst>
              <a:ext uri="{FF2B5EF4-FFF2-40B4-BE49-F238E27FC236}">
                <a16:creationId xmlns:a16="http://schemas.microsoft.com/office/drawing/2014/main" id="{726E35DD-5A4F-FF29-2727-1CE79372A3D8}"/>
              </a:ext>
            </a:extLst>
          </p:cNvPr>
          <p:cNvSpPr>
            <a:spLocks noGrp="1"/>
          </p:cNvSpPr>
          <p:nvPr>
            <p:ph type="body" sz="quarter" idx="10" hasCustomPrompt="1"/>
          </p:nvPr>
        </p:nvSpPr>
        <p:spPr>
          <a:xfrm>
            <a:off x="3638540" y="3338187"/>
            <a:ext cx="3416320" cy="663708"/>
          </a:xfrm>
          <a:prstGeom prst="rect">
            <a:avLst/>
          </a:prstGeom>
        </p:spPr>
        <p:txBody>
          <a:bodyPr wrap="none" anchor="ctr" anchorCtr="0">
            <a:spAutoFit/>
          </a:bodyPr>
          <a:lstStyle>
            <a:lvl1pPr marL="0" indent="0" algn="ctr">
              <a:lnSpc>
                <a:spcPct val="110000"/>
              </a:lnSpc>
              <a:buNone/>
              <a:defRPr sz="3600" b="1">
                <a:solidFill>
                  <a:schemeClr val="bg1"/>
                </a:solidFill>
              </a:defRPr>
            </a:lvl1pPr>
          </a:lstStyle>
          <a:p>
            <a:pPr lvl="0"/>
            <a:r>
              <a:rPr kumimoji="1" lang="ja-JP" altLang="en-US" dirty="0"/>
              <a:t>幕間のテキスト</a:t>
            </a:r>
          </a:p>
        </p:txBody>
      </p:sp>
    </p:spTree>
    <p:extLst>
      <p:ext uri="{BB962C8B-B14F-4D97-AF65-F5344CB8AC3E}">
        <p14:creationId xmlns:p14="http://schemas.microsoft.com/office/powerpoint/2010/main" val="1126809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基本レイアウト">
    <p:spTree>
      <p:nvGrpSpPr>
        <p:cNvPr id="1" name=""/>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648E842-1F40-A579-53CE-E31E7C6DF204}"/>
              </a:ext>
            </a:extLst>
          </p:cNvPr>
          <p:cNvSpPr/>
          <p:nvPr userDrawn="1"/>
        </p:nvSpPr>
        <p:spPr>
          <a:xfrm>
            <a:off x="424030" y="1530163"/>
            <a:ext cx="9929811" cy="5884544"/>
          </a:xfrm>
          <a:prstGeom prst="roundRect">
            <a:avLst>
              <a:gd name="adj" fmla="val 4675"/>
            </a:avLst>
          </a:prstGeom>
          <a:solidFill>
            <a:srgbClr val="ECF9FE"/>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F5D80D61-BB80-FACC-248C-B86B291A42FD}"/>
              </a:ext>
            </a:extLst>
          </p:cNvPr>
          <p:cNvSpPr/>
          <p:nvPr userDrawn="1"/>
        </p:nvSpPr>
        <p:spPr>
          <a:xfrm>
            <a:off x="424029" y="1530163"/>
            <a:ext cx="9929811" cy="5616576"/>
          </a:xfrm>
          <a:prstGeom prst="roundRect">
            <a:avLst>
              <a:gd name="adj" fmla="val 4675"/>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9B668A05-E0D4-5A8D-E367-88707D109B5E}"/>
              </a:ext>
            </a:extLst>
          </p:cNvPr>
          <p:cNvSpPr/>
          <p:nvPr userDrawn="1"/>
        </p:nvSpPr>
        <p:spPr>
          <a:xfrm>
            <a:off x="424824" y="412563"/>
            <a:ext cx="9929015" cy="865188"/>
          </a:xfrm>
          <a:prstGeom prst="roundRect">
            <a:avLst>
              <a:gd name="adj" fmla="val 32520"/>
            </a:avLst>
          </a:prstGeom>
          <a:gradFill>
            <a:gsLst>
              <a:gs pos="0">
                <a:schemeClr val="accent6"/>
              </a:gs>
              <a:gs pos="100000">
                <a:schemeClr val="accent1"/>
              </a:gs>
            </a:gsLst>
            <a:lin ang="0" scaled="0"/>
          </a:gradFill>
          <a:ln w="19050">
            <a:gradFill>
              <a:gsLst>
                <a:gs pos="0">
                  <a:schemeClr val="accent6"/>
                </a:gs>
                <a:gs pos="10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28D40ADA-DDC6-D983-F7F7-AB9996C3BB30}"/>
              </a:ext>
            </a:extLst>
          </p:cNvPr>
          <p:cNvSpPr txBox="1"/>
          <p:nvPr userDrawn="1"/>
        </p:nvSpPr>
        <p:spPr>
          <a:xfrm>
            <a:off x="9433613" y="7146893"/>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a:solidFill>
                  <a:schemeClr val="accent1"/>
                </a:solidFill>
                <a:latin typeface="Aptos SemiBold" panose="020B0004020202020204" pitchFamily="34" charset="0"/>
              </a:rPr>
              <a:t>page:</a:t>
            </a:r>
          </a:p>
        </p:txBody>
      </p:sp>
      <p:sp>
        <p:nvSpPr>
          <p:cNvPr id="22" name="テキスト ボックス 21">
            <a:extLst>
              <a:ext uri="{FF2B5EF4-FFF2-40B4-BE49-F238E27FC236}">
                <a16:creationId xmlns:a16="http://schemas.microsoft.com/office/drawing/2014/main" id="{6CF249AB-DD1C-99B8-3C7B-4A7AC5765EE4}"/>
              </a:ext>
            </a:extLst>
          </p:cNvPr>
          <p:cNvSpPr txBox="1"/>
          <p:nvPr userDrawn="1"/>
        </p:nvSpPr>
        <p:spPr>
          <a:xfrm>
            <a:off x="9779711" y="7146893"/>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a:solidFill>
                <a:schemeClr val="accent1"/>
              </a:solidFill>
            </a:endParaRPr>
          </a:p>
        </p:txBody>
      </p:sp>
      <p:sp>
        <p:nvSpPr>
          <p:cNvPr id="20" name="テキスト ボックス 19">
            <a:extLst>
              <a:ext uri="{FF2B5EF4-FFF2-40B4-BE49-F238E27FC236}">
                <a16:creationId xmlns:a16="http://schemas.microsoft.com/office/drawing/2014/main" id="{3BFFB618-C4C5-24B1-01DC-1A7A61FAD695}"/>
              </a:ext>
            </a:extLst>
          </p:cNvPr>
          <p:cNvSpPr txBox="1"/>
          <p:nvPr userDrawn="1"/>
        </p:nvSpPr>
        <p:spPr>
          <a:xfrm>
            <a:off x="9433613" y="7146893"/>
            <a:ext cx="466794" cy="230832"/>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1">
                <a:solidFill>
                  <a:schemeClr val="accent1"/>
                </a:solidFill>
                <a:latin typeface="Aptos SemiBold" panose="020B0004020202020204" pitchFamily="34" charset="0"/>
              </a:rPr>
              <a:t>page:</a:t>
            </a:r>
          </a:p>
        </p:txBody>
      </p:sp>
      <p:sp>
        <p:nvSpPr>
          <p:cNvPr id="23" name="テキスト ボックス 22">
            <a:extLst>
              <a:ext uri="{FF2B5EF4-FFF2-40B4-BE49-F238E27FC236}">
                <a16:creationId xmlns:a16="http://schemas.microsoft.com/office/drawing/2014/main" id="{A21750DE-BB8B-B275-EDA0-45D129A68981}"/>
              </a:ext>
            </a:extLst>
          </p:cNvPr>
          <p:cNvSpPr txBox="1"/>
          <p:nvPr userDrawn="1"/>
        </p:nvSpPr>
        <p:spPr>
          <a:xfrm>
            <a:off x="9779711" y="7146893"/>
            <a:ext cx="304892" cy="230832"/>
          </a:xfrm>
          <a:prstGeom prst="rect">
            <a:avLst/>
          </a:prstGeom>
          <a:noFill/>
        </p:spPr>
        <p:txBody>
          <a:bodyPr wrap="none" rtlCol="0">
            <a:spAutoFit/>
          </a:bodyPr>
          <a:lstStyle>
            <a:defPPr>
              <a:defRPr lang="en-US"/>
            </a:defPPr>
            <a:lvl1pPr marR="0" lvl="0" indent="0" algn="r" fontAlgn="auto">
              <a:lnSpc>
                <a:spcPct val="100000"/>
              </a:lnSpc>
              <a:spcBef>
                <a:spcPts val="0"/>
              </a:spcBef>
              <a:spcAft>
                <a:spcPts val="0"/>
              </a:spcAft>
              <a:buClrTx/>
              <a:buSzTx/>
              <a:buFontTx/>
              <a:buNone/>
              <a:tabLst/>
              <a:defRPr kumimoji="1" sz="900" b="1">
                <a:solidFill>
                  <a:srgbClr val="7FC036"/>
                </a:solidFill>
                <a:latin typeface="Aptos SemiBold" panose="020B0004020202020204" pitchFamily="34" charset="0"/>
              </a:defRPr>
            </a:lvl1pPr>
          </a:lstStyle>
          <a:p>
            <a:pPr lvl="0"/>
            <a:fld id="{48F63A3B-78C7-47BE-AE5E-E10140E04643}" type="slidenum">
              <a:rPr lang="en-US" altLang="ja-JP" smtClean="0">
                <a:solidFill>
                  <a:schemeClr val="accent1"/>
                </a:solidFill>
              </a:rPr>
              <a:pPr lvl="0"/>
              <a:t>‹#›</a:t>
            </a:fld>
            <a:endParaRPr lang="en-US" altLang="ja-JP">
              <a:solidFill>
                <a:schemeClr val="accent1"/>
              </a:solidFill>
            </a:endParaRPr>
          </a:p>
        </p:txBody>
      </p:sp>
      <p:sp>
        <p:nvSpPr>
          <p:cNvPr id="24" name="テキスト ボックス 23">
            <a:extLst>
              <a:ext uri="{FF2B5EF4-FFF2-40B4-BE49-F238E27FC236}">
                <a16:creationId xmlns:a16="http://schemas.microsoft.com/office/drawing/2014/main" id="{C3973A00-5918-F7A2-2BC6-4F672A92341C}"/>
              </a:ext>
            </a:extLst>
          </p:cNvPr>
          <p:cNvSpPr txBox="1"/>
          <p:nvPr userDrawn="1"/>
        </p:nvSpPr>
        <p:spPr>
          <a:xfrm>
            <a:off x="683349" y="7192613"/>
            <a:ext cx="2698175" cy="2000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700" b="1" dirty="0">
                <a:solidFill>
                  <a:schemeClr val="accent1"/>
                </a:solidFill>
                <a:latin typeface="Aptos SemiBold" panose="020B0004020202020204" pitchFamily="34" charset="0"/>
              </a:rPr>
              <a:t>遊びの天才になろう！工作✕プログラミングワークショップ</a:t>
            </a:r>
            <a:endParaRPr kumimoji="1" lang="en-US" altLang="ja-JP" sz="700" b="1" dirty="0">
              <a:solidFill>
                <a:schemeClr val="accent1"/>
              </a:solidFill>
              <a:latin typeface="Aptos SemiBold" panose="020B0004020202020204" pitchFamily="34" charset="0"/>
            </a:endParaRPr>
          </a:p>
        </p:txBody>
      </p:sp>
      <p:sp>
        <p:nvSpPr>
          <p:cNvPr id="90" name="テキスト プレースホルダー 28">
            <a:extLst>
              <a:ext uri="{FF2B5EF4-FFF2-40B4-BE49-F238E27FC236}">
                <a16:creationId xmlns:a16="http://schemas.microsoft.com/office/drawing/2014/main" id="{9A72167E-BD08-5FD6-6992-662C43710AA1}"/>
              </a:ext>
            </a:extLst>
          </p:cNvPr>
          <p:cNvSpPr>
            <a:spLocks noGrp="1"/>
          </p:cNvSpPr>
          <p:nvPr>
            <p:ph type="body" sz="quarter" idx="11" hasCustomPrompt="1"/>
          </p:nvPr>
        </p:nvSpPr>
        <p:spPr>
          <a:xfrm>
            <a:off x="1619995" y="594933"/>
            <a:ext cx="1569661" cy="590931"/>
          </a:xfrm>
          <a:prstGeom prst="rect">
            <a:avLst/>
          </a:prstGeom>
        </p:spPr>
        <p:txBody>
          <a:bodyPr wrap="none">
            <a:spAutoFit/>
          </a:bodyPr>
          <a:lstStyle>
            <a:lvl1pPr marL="0" indent="0" algn="ctr">
              <a:buNone/>
              <a:defRPr sz="3600" b="1">
                <a:solidFill>
                  <a:schemeClr val="bg1"/>
                </a:solidFill>
              </a:defRPr>
            </a:lvl1pPr>
          </a:lstStyle>
          <a:p>
            <a:pPr lvl="0"/>
            <a:r>
              <a:rPr kumimoji="1" lang="ja-JP" altLang="en-US" dirty="0"/>
              <a:t>テーマ</a:t>
            </a:r>
          </a:p>
        </p:txBody>
      </p:sp>
    </p:spTree>
    <p:extLst>
      <p:ext uri="{BB962C8B-B14F-4D97-AF65-F5344CB8AC3E}">
        <p14:creationId xmlns:p14="http://schemas.microsoft.com/office/powerpoint/2010/main" val="2138255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34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06947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68" r:id="rId4"/>
  </p:sldLayoutIdLst>
  <p:hf hdr="0" ftr="0" dt="0"/>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33" pos="3368" userDrawn="1">
          <p15:clr>
            <a:srgbClr val="F26B43"/>
          </p15:clr>
        </p15:guide>
        <p15:guide id="34" pos="240" userDrawn="1">
          <p15:clr>
            <a:srgbClr val="F26B43"/>
          </p15:clr>
        </p15:guide>
        <p15:guide id="35" pos="6495" userDrawn="1">
          <p15:clr>
            <a:srgbClr val="F26B43"/>
          </p15:clr>
        </p15:guide>
        <p15:guide id="36" pos="2325" userDrawn="1">
          <p15:clr>
            <a:srgbClr val="F26B43"/>
          </p15:clr>
        </p15:guide>
        <p15:guide id="37" pos="1283" userDrawn="1">
          <p15:clr>
            <a:srgbClr val="F26B43"/>
          </p15:clr>
        </p15:guide>
        <p15:guide id="38" pos="4410" userDrawn="1">
          <p15:clr>
            <a:srgbClr val="F26B43"/>
          </p15:clr>
        </p15:guide>
        <p15:guide id="39" pos="5452" userDrawn="1">
          <p15:clr>
            <a:srgbClr val="F26B43"/>
          </p15:clr>
        </p15:guide>
        <p15:guide id="40" pos="3432" userDrawn="1">
          <p15:clr>
            <a:srgbClr val="F26B43"/>
          </p15:clr>
        </p15:guide>
        <p15:guide id="41" pos="3303" userDrawn="1">
          <p15:clr>
            <a:srgbClr val="F26B43"/>
          </p15:clr>
        </p15:guide>
        <p15:guide id="42" pos="2389" userDrawn="1">
          <p15:clr>
            <a:srgbClr val="F26B43"/>
          </p15:clr>
        </p15:guide>
        <p15:guide id="43" pos="2261" userDrawn="1">
          <p15:clr>
            <a:srgbClr val="F26B43"/>
          </p15:clr>
        </p15:guide>
        <p15:guide id="44" pos="1346" userDrawn="1">
          <p15:clr>
            <a:srgbClr val="F26B43"/>
          </p15:clr>
        </p15:guide>
        <p15:guide id="45" pos="1218" userDrawn="1">
          <p15:clr>
            <a:srgbClr val="F26B43"/>
          </p15:clr>
        </p15:guide>
        <p15:guide id="46" pos="304" userDrawn="1">
          <p15:clr>
            <a:srgbClr val="F26B43"/>
          </p15:clr>
        </p15:guide>
        <p15:guide id="47" pos="4474" userDrawn="1">
          <p15:clr>
            <a:srgbClr val="F26B43"/>
          </p15:clr>
        </p15:guide>
        <p15:guide id="48" pos="4346" userDrawn="1">
          <p15:clr>
            <a:srgbClr val="F26B43"/>
          </p15:clr>
        </p15:guide>
        <p15:guide id="49" pos="5517" userDrawn="1">
          <p15:clr>
            <a:srgbClr val="F26B43"/>
          </p15:clr>
        </p15:guide>
        <p15:guide id="50" pos="5389" userDrawn="1">
          <p15:clr>
            <a:srgbClr val="F26B43"/>
          </p15:clr>
        </p15:guide>
        <p15:guide id="51" pos="6429" userDrawn="1">
          <p15:clr>
            <a:srgbClr val="F26B43"/>
          </p15:clr>
        </p15:guide>
        <p15:guide id="52" pos="2847" userDrawn="1">
          <p15:clr>
            <a:srgbClr val="F26B43"/>
          </p15:clr>
        </p15:guide>
        <p15:guide id="53" pos="1804" userDrawn="1">
          <p15:clr>
            <a:srgbClr val="F26B43"/>
          </p15:clr>
        </p15:guide>
        <p15:guide id="54" pos="759" userDrawn="1">
          <p15:clr>
            <a:srgbClr val="F26B43"/>
          </p15:clr>
        </p15:guide>
        <p15:guide id="55" pos="3889" userDrawn="1">
          <p15:clr>
            <a:srgbClr val="F26B43"/>
          </p15:clr>
        </p15:guide>
        <p15:guide id="56" pos="4931" userDrawn="1">
          <p15:clr>
            <a:srgbClr val="F26B43"/>
          </p15:clr>
        </p15:guide>
        <p15:guide id="57" pos="5973" userDrawn="1">
          <p15:clr>
            <a:srgbClr val="F26B43"/>
          </p15:clr>
        </p15:guide>
        <p15:guide id="58" orient="horz" pos="2699" userDrawn="1">
          <p15:clr>
            <a:srgbClr val="F26B43"/>
          </p15:clr>
        </p15:guide>
        <p15:guide id="59" orient="horz" pos="771" userDrawn="1">
          <p15:clr>
            <a:srgbClr val="F26B43"/>
          </p15:clr>
        </p15:guide>
        <p15:guide id="60" orient="horz" pos="4468" userDrawn="1">
          <p15:clr>
            <a:srgbClr val="F26B43"/>
          </p15:clr>
        </p15:guide>
        <p15:guide id="61" orient="horz" pos="1814" userDrawn="1">
          <p15:clr>
            <a:srgbClr val="F26B43"/>
          </p15:clr>
        </p15:guide>
        <p15:guide id="62" orient="horz" pos="3583" userDrawn="1">
          <p15:clr>
            <a:srgbClr val="F26B43"/>
          </p15:clr>
        </p15:guide>
        <p15:guide id="63" orient="horz" pos="930" userDrawn="1">
          <p15:clr>
            <a:srgbClr val="F26B43"/>
          </p15:clr>
        </p15:guide>
        <p15:guide id="64" orient="horz" pos="22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creativecommons.org/licenses/by-nc-sa/4.0/deed.ja"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 が含まれている画像&#10;&#10;自動的に生成された説明">
            <a:extLst>
              <a:ext uri="{FF2B5EF4-FFF2-40B4-BE49-F238E27FC236}">
                <a16:creationId xmlns:a16="http://schemas.microsoft.com/office/drawing/2014/main" id="{0D0F77E6-4DB1-B3EF-BB54-E571D64CCB3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81330" y="1350"/>
            <a:ext cx="6220587" cy="7559675"/>
          </a:xfrm>
          <a:prstGeom prst="rect">
            <a:avLst/>
          </a:prstGeom>
        </p:spPr>
      </p:pic>
      <p:sp>
        <p:nvSpPr>
          <p:cNvPr id="4" name="フリーフォーム 5">
            <a:extLst>
              <a:ext uri="{FF2B5EF4-FFF2-40B4-BE49-F238E27FC236}">
                <a16:creationId xmlns:a16="http://schemas.microsoft.com/office/drawing/2014/main" id="{53D62216-CD75-03EC-45C5-B576A938C3EE}"/>
              </a:ext>
            </a:extLst>
          </p:cNvPr>
          <p:cNvSpPr/>
          <p:nvPr/>
        </p:nvSpPr>
        <p:spPr>
          <a:xfrm>
            <a:off x="0" y="-1"/>
            <a:ext cx="5708650" cy="7553274"/>
          </a:xfrm>
          <a:custGeom>
            <a:avLst/>
            <a:gdLst>
              <a:gd name="connsiteX0" fmla="*/ 0 w 4741333"/>
              <a:gd name="connsiteY0" fmla="*/ 0 h 6858000"/>
              <a:gd name="connsiteX1" fmla="*/ 3597434 w 4741333"/>
              <a:gd name="connsiteY1" fmla="*/ 0 h 6858000"/>
              <a:gd name="connsiteX2" fmla="*/ 3786600 w 4741333"/>
              <a:gd name="connsiteY2" fmla="*/ 238016 h 6858000"/>
              <a:gd name="connsiteX3" fmla="*/ 4737093 w 4741333"/>
              <a:gd name="connsiteY3" fmla="*/ 3196775 h 6858000"/>
              <a:gd name="connsiteX4" fmla="*/ 4741333 w 4741333"/>
              <a:gd name="connsiteY4" fmla="*/ 3428947 h 6858000"/>
              <a:gd name="connsiteX5" fmla="*/ 4741333 w 4741333"/>
              <a:gd name="connsiteY5" fmla="*/ 3429053 h 6858000"/>
              <a:gd name="connsiteX6" fmla="*/ 4737093 w 4741333"/>
              <a:gd name="connsiteY6" fmla="*/ 3661225 h 6858000"/>
              <a:gd name="connsiteX7" fmla="*/ 3786600 w 4741333"/>
              <a:gd name="connsiteY7" fmla="*/ 6619985 h 6858000"/>
              <a:gd name="connsiteX8" fmla="*/ 3597434 w 4741333"/>
              <a:gd name="connsiteY8" fmla="*/ 6858000 h 6858000"/>
              <a:gd name="connsiteX9" fmla="*/ 0 w 47413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1333" h="6858000">
                <a:moveTo>
                  <a:pt x="0" y="0"/>
                </a:moveTo>
                <a:lnTo>
                  <a:pt x="3597434" y="0"/>
                </a:lnTo>
                <a:lnTo>
                  <a:pt x="3786600" y="238016"/>
                </a:lnTo>
                <a:cubicBezTo>
                  <a:pt x="4339616" y="1003620"/>
                  <a:pt x="4694849" y="2043037"/>
                  <a:pt x="4737093" y="3196775"/>
                </a:cubicBezTo>
                <a:lnTo>
                  <a:pt x="4741333" y="3428947"/>
                </a:lnTo>
                <a:lnTo>
                  <a:pt x="4741333" y="3429053"/>
                </a:lnTo>
                <a:lnTo>
                  <a:pt x="4737093" y="3661225"/>
                </a:lnTo>
                <a:cubicBezTo>
                  <a:pt x="4694849" y="4814963"/>
                  <a:pt x="4339616" y="5854381"/>
                  <a:pt x="3786600" y="6619985"/>
                </a:cubicBezTo>
                <a:lnTo>
                  <a:pt x="3597434" y="6858000"/>
                </a:lnTo>
                <a:lnTo>
                  <a:pt x="0" y="685800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ja-JP" err="1"/>
              <a:t>ro</a:t>
            </a:r>
            <a:endParaRPr lang="ja-JP" altLang="en-US"/>
          </a:p>
        </p:txBody>
      </p:sp>
      <p:cxnSp>
        <p:nvCxnSpPr>
          <p:cNvPr id="11" name="直線コネクタ 10">
            <a:extLst>
              <a:ext uri="{FF2B5EF4-FFF2-40B4-BE49-F238E27FC236}">
                <a16:creationId xmlns:a16="http://schemas.microsoft.com/office/drawing/2014/main" id="{BEDD0302-2D12-EACF-28CB-4329CB5F6AD7}"/>
              </a:ext>
            </a:extLst>
          </p:cNvPr>
          <p:cNvCxnSpPr>
            <a:cxnSpLocks/>
          </p:cNvCxnSpPr>
          <p:nvPr/>
        </p:nvCxnSpPr>
        <p:spPr>
          <a:xfrm>
            <a:off x="261307" y="3852617"/>
            <a:ext cx="5186035" cy="0"/>
          </a:xfrm>
          <a:prstGeom prst="line">
            <a:avLst/>
          </a:prstGeom>
          <a:ln w="152400">
            <a:solidFill>
              <a:schemeClr val="accent4">
                <a:alpha val="60000"/>
              </a:schemeClr>
            </a:solidFill>
          </a:ln>
        </p:spPr>
        <p:style>
          <a:lnRef idx="3">
            <a:schemeClr val="accent4"/>
          </a:lnRef>
          <a:fillRef idx="0">
            <a:schemeClr val="accent4"/>
          </a:fillRef>
          <a:effectRef idx="2">
            <a:schemeClr val="accent4"/>
          </a:effectRef>
          <a:fontRef idx="minor">
            <a:schemeClr val="tx1"/>
          </a:fontRef>
        </p:style>
      </p:cxnSp>
      <p:sp>
        <p:nvSpPr>
          <p:cNvPr id="6" name="テキスト ボックス 5">
            <a:extLst>
              <a:ext uri="{FF2B5EF4-FFF2-40B4-BE49-F238E27FC236}">
                <a16:creationId xmlns:a16="http://schemas.microsoft.com/office/drawing/2014/main" id="{9D57EB7D-48D0-66C7-3469-1EDB50F67F83}"/>
              </a:ext>
            </a:extLst>
          </p:cNvPr>
          <p:cNvSpPr txBox="1"/>
          <p:nvPr/>
        </p:nvSpPr>
        <p:spPr>
          <a:xfrm>
            <a:off x="463285" y="4324195"/>
            <a:ext cx="4782079" cy="400110"/>
          </a:xfrm>
          <a:prstGeom prst="rect">
            <a:avLst/>
          </a:prstGeom>
          <a:noFill/>
        </p:spPr>
        <p:txBody>
          <a:bodyPr wrap="none" rtlCol="0">
            <a:spAutoFit/>
          </a:bodyPr>
          <a:lstStyle/>
          <a:p>
            <a:pPr algn="ctr"/>
            <a:r>
              <a:rPr lang="ja-JP" altLang="en-US" sz="2000" b="1" spc="100" dirty="0">
                <a:solidFill>
                  <a:schemeClr val="accent1"/>
                </a:solidFill>
                <a:latin typeface="+mj-ea"/>
                <a:ea typeface="+mj-ea"/>
              </a:rPr>
              <a:t>工作</a:t>
            </a:r>
            <a:r>
              <a:rPr lang="en-US" altLang="ja-JP" sz="1600" spc="100" dirty="0">
                <a:solidFill>
                  <a:schemeClr val="accent1"/>
                </a:solidFill>
                <a:latin typeface="+mj-ea"/>
                <a:ea typeface="+mj-ea"/>
              </a:rPr>
              <a:t>×</a:t>
            </a:r>
            <a:r>
              <a:rPr lang="ja-JP" altLang="en-US" sz="2000" b="1" spc="100" dirty="0">
                <a:solidFill>
                  <a:schemeClr val="accent1"/>
                </a:solidFill>
                <a:latin typeface="+mj-ea"/>
                <a:ea typeface="+mj-ea"/>
              </a:rPr>
              <a:t>プログラミング ワークショップ</a:t>
            </a:r>
          </a:p>
        </p:txBody>
      </p:sp>
      <p:sp>
        <p:nvSpPr>
          <p:cNvPr id="8" name="テキスト ボックス 7">
            <a:extLst>
              <a:ext uri="{FF2B5EF4-FFF2-40B4-BE49-F238E27FC236}">
                <a16:creationId xmlns:a16="http://schemas.microsoft.com/office/drawing/2014/main" id="{3ECE2566-BF98-85C2-DC15-7D9590DF2BB0}"/>
              </a:ext>
            </a:extLst>
          </p:cNvPr>
          <p:cNvSpPr txBox="1"/>
          <p:nvPr/>
        </p:nvSpPr>
        <p:spPr>
          <a:xfrm>
            <a:off x="261307" y="3272056"/>
            <a:ext cx="5186035" cy="707886"/>
          </a:xfrm>
          <a:prstGeom prst="rect">
            <a:avLst/>
          </a:prstGeom>
          <a:noFill/>
        </p:spPr>
        <p:txBody>
          <a:bodyPr wrap="none" rtlCol="0">
            <a:spAutoFit/>
          </a:bodyPr>
          <a:lstStyle/>
          <a:p>
            <a:pPr algn="ctr"/>
            <a:r>
              <a:rPr lang="ja-JP" altLang="en-US" sz="4000" b="1" spc="-100" dirty="0">
                <a:solidFill>
                  <a:schemeClr val="accent1"/>
                </a:solidFill>
                <a:latin typeface="+mj-ea"/>
                <a:ea typeface="+mj-ea"/>
              </a:rPr>
              <a:t>遊びの天才になろう！</a:t>
            </a:r>
            <a:endParaRPr lang="en-US" altLang="ja-JP" sz="4000" b="1" spc="-100" dirty="0">
              <a:solidFill>
                <a:schemeClr val="accent1"/>
              </a:solidFill>
              <a:latin typeface="+mj-ea"/>
              <a:ea typeface="+mj-ea"/>
            </a:endParaRPr>
          </a:p>
        </p:txBody>
      </p:sp>
      <p:grpSp>
        <p:nvGrpSpPr>
          <p:cNvPr id="2" name="グループ化 1">
            <a:extLst>
              <a:ext uri="{FF2B5EF4-FFF2-40B4-BE49-F238E27FC236}">
                <a16:creationId xmlns:a16="http://schemas.microsoft.com/office/drawing/2014/main" id="{7CFB2728-504B-1F5E-36AC-A014A173935A}"/>
              </a:ext>
            </a:extLst>
          </p:cNvPr>
          <p:cNvGrpSpPr/>
          <p:nvPr/>
        </p:nvGrpSpPr>
        <p:grpSpPr>
          <a:xfrm>
            <a:off x="313488" y="369300"/>
            <a:ext cx="3622675" cy="702427"/>
            <a:chOff x="313488" y="369300"/>
            <a:chExt cx="3622675" cy="702427"/>
          </a:xfrm>
        </p:grpSpPr>
        <p:sp>
          <p:nvSpPr>
            <p:cNvPr id="9" name="テキスト ボックス 8">
              <a:extLst>
                <a:ext uri="{FF2B5EF4-FFF2-40B4-BE49-F238E27FC236}">
                  <a16:creationId xmlns:a16="http://schemas.microsoft.com/office/drawing/2014/main" id="{D814A363-F6E0-0411-55CD-1A07BB8B25B5}"/>
                </a:ext>
              </a:extLst>
            </p:cNvPr>
            <p:cNvSpPr txBox="1"/>
            <p:nvPr/>
          </p:nvSpPr>
          <p:spPr>
            <a:xfrm>
              <a:off x="313488" y="832751"/>
              <a:ext cx="1524776" cy="238976"/>
            </a:xfrm>
            <a:prstGeom prst="rect">
              <a:avLst/>
            </a:prstGeom>
            <a:noFill/>
          </p:spPr>
          <p:txBody>
            <a:bodyPr wrap="none" rtlCol="0" anchor="ctr" anchorCtr="0">
              <a:spAutoFit/>
            </a:bodyPr>
            <a:lstStyle/>
            <a:p>
              <a:r>
                <a:rPr lang="ja-JP" altLang="en-US" sz="953" dirty="0">
                  <a:solidFill>
                    <a:prstClr val="black"/>
                  </a:solidFill>
                  <a:latin typeface="Noto Sans JP"/>
                  <a:ea typeface="Noto Sans JP"/>
                </a:rPr>
                <a:t>横浜市デジタル統括本部</a:t>
              </a:r>
            </a:p>
          </p:txBody>
        </p:sp>
        <p:pic>
          <p:nvPicPr>
            <p:cNvPr id="10" name="図 9" descr="アイコン&#10;&#10;自動的に生成された説明">
              <a:extLst>
                <a:ext uri="{FF2B5EF4-FFF2-40B4-BE49-F238E27FC236}">
                  <a16:creationId xmlns:a16="http://schemas.microsoft.com/office/drawing/2014/main" id="{6A4B3B67-D710-FDE3-1693-884D4EB60020}"/>
                </a:ext>
              </a:extLst>
            </p:cNvPr>
            <p:cNvPicPr>
              <a:picLocks noChangeAspect="1"/>
            </p:cNvPicPr>
            <p:nvPr/>
          </p:nvPicPr>
          <p:blipFill>
            <a:blip r:embed="rId4"/>
            <a:stretch>
              <a:fillRect/>
            </a:stretch>
          </p:blipFill>
          <p:spPr>
            <a:xfrm>
              <a:off x="355231" y="427382"/>
              <a:ext cx="1427734" cy="347286"/>
            </a:xfrm>
            <a:prstGeom prst="rect">
              <a:avLst/>
            </a:prstGeom>
          </p:spPr>
        </p:pic>
        <p:pic>
          <p:nvPicPr>
            <p:cNvPr id="15" name="図 14" descr="挿絵 が含まれている画像&#10;&#10;自動的に生成された説明">
              <a:extLst>
                <a:ext uri="{FF2B5EF4-FFF2-40B4-BE49-F238E27FC236}">
                  <a16:creationId xmlns:a16="http://schemas.microsoft.com/office/drawing/2014/main" id="{78DC2668-A195-38E7-F581-6DEB60F58625}"/>
                </a:ext>
              </a:extLst>
            </p:cNvPr>
            <p:cNvPicPr>
              <a:picLocks noChangeAspect="1"/>
            </p:cNvPicPr>
            <p:nvPr/>
          </p:nvPicPr>
          <p:blipFill>
            <a:blip r:embed="rId5"/>
            <a:stretch>
              <a:fillRect/>
            </a:stretch>
          </p:blipFill>
          <p:spPr>
            <a:xfrm>
              <a:off x="2190008" y="369300"/>
              <a:ext cx="1723877" cy="463451"/>
            </a:xfrm>
            <a:prstGeom prst="rect">
              <a:avLst/>
            </a:prstGeom>
          </p:spPr>
        </p:pic>
        <p:sp>
          <p:nvSpPr>
            <p:cNvPr id="16" name="テキスト ボックス 15">
              <a:extLst>
                <a:ext uri="{FF2B5EF4-FFF2-40B4-BE49-F238E27FC236}">
                  <a16:creationId xmlns:a16="http://schemas.microsoft.com/office/drawing/2014/main" id="{E3ADE5F8-EC77-BF9A-90F1-801E0A6B6B74}"/>
                </a:ext>
              </a:extLst>
            </p:cNvPr>
            <p:cNvSpPr txBox="1"/>
            <p:nvPr/>
          </p:nvSpPr>
          <p:spPr>
            <a:xfrm>
              <a:off x="2167730" y="832751"/>
              <a:ext cx="1768433" cy="238976"/>
            </a:xfrm>
            <a:prstGeom prst="rect">
              <a:avLst/>
            </a:prstGeom>
            <a:noFill/>
          </p:spPr>
          <p:txBody>
            <a:bodyPr wrap="none" rtlCol="0" anchor="ctr" anchorCtr="0">
              <a:spAutoFit/>
            </a:bodyPr>
            <a:lstStyle/>
            <a:p>
              <a:pPr algn="ctr"/>
              <a:r>
                <a:rPr lang="ja-JP" altLang="en-US" sz="953" dirty="0">
                  <a:solidFill>
                    <a:prstClr val="black"/>
                  </a:solidFill>
                  <a:latin typeface="Noto Sans JP"/>
                  <a:ea typeface="Noto Sans JP"/>
                </a:rPr>
                <a:t>神奈川大学経営学部道用ゼミ</a:t>
              </a:r>
            </a:p>
          </p:txBody>
        </p:sp>
      </p:grpSp>
    </p:spTree>
    <p:extLst>
      <p:ext uri="{BB962C8B-B14F-4D97-AF65-F5344CB8AC3E}">
        <p14:creationId xmlns:p14="http://schemas.microsoft.com/office/powerpoint/2010/main" val="1232327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23763F7-D97C-07A3-CF42-E3067D3C2875}"/>
              </a:ext>
            </a:extLst>
          </p:cNvPr>
          <p:cNvSpPr>
            <a:spLocks noGrp="1"/>
          </p:cNvSpPr>
          <p:nvPr>
            <p:ph type="body" sz="quarter" idx="10"/>
          </p:nvPr>
        </p:nvSpPr>
        <p:spPr>
          <a:xfrm>
            <a:off x="2198247" y="3374575"/>
            <a:ext cx="6296917" cy="590931"/>
          </a:xfrm>
        </p:spPr>
        <p:txBody>
          <a:bodyPr/>
          <a:lstStyle/>
          <a:p>
            <a:r>
              <a:rPr kumimoji="1" lang="ja-JP" altLang="en-US"/>
              <a:t>遊びの天才への道 スタート！</a:t>
            </a:r>
          </a:p>
        </p:txBody>
      </p:sp>
    </p:spTree>
    <p:extLst>
      <p:ext uri="{BB962C8B-B14F-4D97-AF65-F5344CB8AC3E}">
        <p14:creationId xmlns:p14="http://schemas.microsoft.com/office/powerpoint/2010/main" val="3779113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852E506-8153-91C6-B410-F7A143E5A10D}"/>
              </a:ext>
            </a:extLst>
          </p:cNvPr>
          <p:cNvSpPr>
            <a:spLocks noGrp="1"/>
          </p:cNvSpPr>
          <p:nvPr>
            <p:ph type="body" sz="quarter" idx="10"/>
          </p:nvPr>
        </p:nvSpPr>
        <p:spPr>
          <a:xfrm>
            <a:off x="4489888" y="541145"/>
            <a:ext cx="3672800" cy="590931"/>
          </a:xfrm>
        </p:spPr>
        <p:txBody>
          <a:bodyPr/>
          <a:lstStyle/>
          <a:p>
            <a:r>
              <a:rPr kumimoji="1" lang="en-US" altLang="ja-JP"/>
              <a:t>3</a:t>
            </a:r>
            <a:r>
              <a:rPr kumimoji="1" lang="ja-JP" altLang="en-US"/>
              <a:t>つのミッション</a:t>
            </a:r>
          </a:p>
        </p:txBody>
      </p:sp>
      <p:sp>
        <p:nvSpPr>
          <p:cNvPr id="4" name="テキスト プレースホルダー 3">
            <a:extLst>
              <a:ext uri="{FF2B5EF4-FFF2-40B4-BE49-F238E27FC236}">
                <a16:creationId xmlns:a16="http://schemas.microsoft.com/office/drawing/2014/main" id="{A5D74EDE-8407-A8DF-F88A-797BF89961B6}"/>
              </a:ext>
            </a:extLst>
          </p:cNvPr>
          <p:cNvSpPr>
            <a:spLocks noGrp="1"/>
          </p:cNvSpPr>
          <p:nvPr>
            <p:ph type="body" sz="quarter" idx="11"/>
          </p:nvPr>
        </p:nvSpPr>
        <p:spPr>
          <a:xfrm>
            <a:off x="422805" y="541145"/>
            <a:ext cx="3877985" cy="590931"/>
          </a:xfrm>
        </p:spPr>
        <p:txBody>
          <a:bodyPr/>
          <a:lstStyle/>
          <a:p>
            <a:r>
              <a:rPr lang="ja-JP" altLang="en-US"/>
              <a:t>遊びの天才への道</a:t>
            </a:r>
          </a:p>
        </p:txBody>
      </p:sp>
      <p:sp>
        <p:nvSpPr>
          <p:cNvPr id="5" name="テキスト ボックス 4">
            <a:extLst>
              <a:ext uri="{FF2B5EF4-FFF2-40B4-BE49-F238E27FC236}">
                <a16:creationId xmlns:a16="http://schemas.microsoft.com/office/drawing/2014/main" id="{B02C5FC1-716F-6F0C-0895-ADA8D6B9A8E7}"/>
              </a:ext>
            </a:extLst>
          </p:cNvPr>
          <p:cNvSpPr txBox="1"/>
          <p:nvPr/>
        </p:nvSpPr>
        <p:spPr>
          <a:xfrm>
            <a:off x="675076" y="2881731"/>
            <a:ext cx="157286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1</a:t>
            </a:r>
            <a:endParaRPr kumimoji="1" lang="ja-JP" altLang="en-US" sz="2000"/>
          </a:p>
        </p:txBody>
      </p:sp>
      <p:sp>
        <p:nvSpPr>
          <p:cNvPr id="6" name="テキスト ボックス 5">
            <a:extLst>
              <a:ext uri="{FF2B5EF4-FFF2-40B4-BE49-F238E27FC236}">
                <a16:creationId xmlns:a16="http://schemas.microsoft.com/office/drawing/2014/main" id="{112F3636-996E-659B-0BAB-63EAF439B709}"/>
              </a:ext>
            </a:extLst>
          </p:cNvPr>
          <p:cNvSpPr txBox="1"/>
          <p:nvPr/>
        </p:nvSpPr>
        <p:spPr>
          <a:xfrm>
            <a:off x="675076" y="4180793"/>
            <a:ext cx="160973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2</a:t>
            </a:r>
            <a:endParaRPr kumimoji="1" lang="ja-JP" altLang="en-US" sz="2000"/>
          </a:p>
        </p:txBody>
      </p:sp>
      <p:sp>
        <p:nvSpPr>
          <p:cNvPr id="7" name="テキスト ボックス 6">
            <a:extLst>
              <a:ext uri="{FF2B5EF4-FFF2-40B4-BE49-F238E27FC236}">
                <a16:creationId xmlns:a16="http://schemas.microsoft.com/office/drawing/2014/main" id="{2DD09FEC-1D34-C475-494D-3549DBCBA78E}"/>
              </a:ext>
            </a:extLst>
          </p:cNvPr>
          <p:cNvSpPr txBox="1"/>
          <p:nvPr/>
        </p:nvSpPr>
        <p:spPr>
          <a:xfrm>
            <a:off x="675076" y="5479855"/>
            <a:ext cx="1606530"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3</a:t>
            </a:r>
            <a:endParaRPr kumimoji="1" lang="ja-JP" altLang="en-US" sz="2000"/>
          </a:p>
        </p:txBody>
      </p:sp>
    </p:spTree>
    <p:extLst>
      <p:ext uri="{BB962C8B-B14F-4D97-AF65-F5344CB8AC3E}">
        <p14:creationId xmlns:p14="http://schemas.microsoft.com/office/powerpoint/2010/main" val="635563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852E506-8153-91C6-B410-F7A143E5A10D}"/>
              </a:ext>
            </a:extLst>
          </p:cNvPr>
          <p:cNvSpPr>
            <a:spLocks noGrp="1"/>
          </p:cNvSpPr>
          <p:nvPr>
            <p:ph type="body" sz="quarter" idx="10"/>
          </p:nvPr>
        </p:nvSpPr>
        <p:spPr>
          <a:xfrm>
            <a:off x="4489888" y="541145"/>
            <a:ext cx="3672800" cy="590931"/>
          </a:xfrm>
        </p:spPr>
        <p:txBody>
          <a:bodyPr/>
          <a:lstStyle/>
          <a:p>
            <a:r>
              <a:rPr kumimoji="1" lang="en-US" altLang="ja-JP"/>
              <a:t>3</a:t>
            </a:r>
            <a:r>
              <a:rPr kumimoji="1" lang="ja-JP" altLang="en-US"/>
              <a:t>つのミッション</a:t>
            </a:r>
          </a:p>
        </p:txBody>
      </p:sp>
      <p:sp>
        <p:nvSpPr>
          <p:cNvPr id="4" name="テキスト プレースホルダー 3">
            <a:extLst>
              <a:ext uri="{FF2B5EF4-FFF2-40B4-BE49-F238E27FC236}">
                <a16:creationId xmlns:a16="http://schemas.microsoft.com/office/drawing/2014/main" id="{A5D74EDE-8407-A8DF-F88A-797BF89961B6}"/>
              </a:ext>
            </a:extLst>
          </p:cNvPr>
          <p:cNvSpPr>
            <a:spLocks noGrp="1"/>
          </p:cNvSpPr>
          <p:nvPr>
            <p:ph type="body" sz="quarter" idx="11"/>
          </p:nvPr>
        </p:nvSpPr>
        <p:spPr>
          <a:xfrm>
            <a:off x="422805" y="541145"/>
            <a:ext cx="3877985" cy="590931"/>
          </a:xfrm>
        </p:spPr>
        <p:txBody>
          <a:bodyPr/>
          <a:lstStyle/>
          <a:p>
            <a:r>
              <a:rPr lang="ja-JP" altLang="en-US"/>
              <a:t>遊びの天才への道</a:t>
            </a:r>
          </a:p>
        </p:txBody>
      </p:sp>
      <p:sp>
        <p:nvSpPr>
          <p:cNvPr id="5" name="テキスト ボックス 4">
            <a:extLst>
              <a:ext uri="{FF2B5EF4-FFF2-40B4-BE49-F238E27FC236}">
                <a16:creationId xmlns:a16="http://schemas.microsoft.com/office/drawing/2014/main" id="{B02C5FC1-716F-6F0C-0895-ADA8D6B9A8E7}"/>
              </a:ext>
            </a:extLst>
          </p:cNvPr>
          <p:cNvSpPr txBox="1"/>
          <p:nvPr/>
        </p:nvSpPr>
        <p:spPr>
          <a:xfrm>
            <a:off x="675076" y="2881731"/>
            <a:ext cx="157286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1</a:t>
            </a:r>
            <a:endParaRPr kumimoji="1" lang="ja-JP" altLang="en-US" sz="2000"/>
          </a:p>
        </p:txBody>
      </p:sp>
      <p:sp>
        <p:nvSpPr>
          <p:cNvPr id="6" name="テキスト ボックス 5">
            <a:extLst>
              <a:ext uri="{FF2B5EF4-FFF2-40B4-BE49-F238E27FC236}">
                <a16:creationId xmlns:a16="http://schemas.microsoft.com/office/drawing/2014/main" id="{112F3636-996E-659B-0BAB-63EAF439B709}"/>
              </a:ext>
            </a:extLst>
          </p:cNvPr>
          <p:cNvSpPr txBox="1"/>
          <p:nvPr/>
        </p:nvSpPr>
        <p:spPr>
          <a:xfrm>
            <a:off x="675076" y="4180793"/>
            <a:ext cx="160973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2</a:t>
            </a:r>
            <a:endParaRPr kumimoji="1" lang="ja-JP" altLang="en-US" sz="2000"/>
          </a:p>
        </p:txBody>
      </p:sp>
      <p:sp>
        <p:nvSpPr>
          <p:cNvPr id="7" name="テキスト ボックス 6">
            <a:extLst>
              <a:ext uri="{FF2B5EF4-FFF2-40B4-BE49-F238E27FC236}">
                <a16:creationId xmlns:a16="http://schemas.microsoft.com/office/drawing/2014/main" id="{2DD09FEC-1D34-C475-494D-3549DBCBA78E}"/>
              </a:ext>
            </a:extLst>
          </p:cNvPr>
          <p:cNvSpPr txBox="1"/>
          <p:nvPr/>
        </p:nvSpPr>
        <p:spPr>
          <a:xfrm>
            <a:off x="675076" y="5479855"/>
            <a:ext cx="1606530"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3</a:t>
            </a:r>
            <a:endParaRPr kumimoji="1" lang="ja-JP" altLang="en-US" sz="2000"/>
          </a:p>
        </p:txBody>
      </p:sp>
      <p:sp>
        <p:nvSpPr>
          <p:cNvPr id="8" name="テキスト ボックス 7">
            <a:extLst>
              <a:ext uri="{FF2B5EF4-FFF2-40B4-BE49-F238E27FC236}">
                <a16:creationId xmlns:a16="http://schemas.microsoft.com/office/drawing/2014/main" id="{7E5DCC77-0064-EBD7-0199-4C6A2FA6B15E}"/>
              </a:ext>
            </a:extLst>
          </p:cNvPr>
          <p:cNvSpPr txBox="1"/>
          <p:nvPr/>
        </p:nvSpPr>
        <p:spPr>
          <a:xfrm>
            <a:off x="2650618" y="2818252"/>
            <a:ext cx="4424609" cy="536750"/>
          </a:xfrm>
          <a:prstGeom prst="rect">
            <a:avLst/>
          </a:prstGeom>
          <a:noFill/>
        </p:spPr>
        <p:txBody>
          <a:bodyPr wrap="none" rtlCol="0">
            <a:spAutoFit/>
          </a:bodyPr>
          <a:lstStyle/>
          <a:p>
            <a:pPr>
              <a:lnSpc>
                <a:spcPct val="110000"/>
              </a:lnSpc>
            </a:pPr>
            <a:r>
              <a:rPr kumimoji="1" lang="en-US" altLang="ja-JP" sz="2800" b="1">
                <a:solidFill>
                  <a:schemeClr val="accent4"/>
                </a:solidFill>
              </a:rPr>
              <a:t>MESH</a:t>
            </a:r>
            <a:r>
              <a:rPr kumimoji="1" lang="ja-JP" altLang="en-US" sz="2800" b="1">
                <a:solidFill>
                  <a:schemeClr val="accent4"/>
                </a:solidFill>
              </a:rPr>
              <a:t>の使い方を知ろう！</a:t>
            </a:r>
          </a:p>
        </p:txBody>
      </p:sp>
    </p:spTree>
    <p:extLst>
      <p:ext uri="{BB962C8B-B14F-4D97-AF65-F5344CB8AC3E}">
        <p14:creationId xmlns:p14="http://schemas.microsoft.com/office/powerpoint/2010/main" val="3759273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852E506-8153-91C6-B410-F7A143E5A10D}"/>
              </a:ext>
            </a:extLst>
          </p:cNvPr>
          <p:cNvSpPr>
            <a:spLocks noGrp="1"/>
          </p:cNvSpPr>
          <p:nvPr>
            <p:ph type="body" sz="quarter" idx="10"/>
          </p:nvPr>
        </p:nvSpPr>
        <p:spPr>
          <a:xfrm>
            <a:off x="4489888" y="541145"/>
            <a:ext cx="3672800" cy="590931"/>
          </a:xfrm>
        </p:spPr>
        <p:txBody>
          <a:bodyPr/>
          <a:lstStyle/>
          <a:p>
            <a:r>
              <a:rPr kumimoji="1" lang="en-US" altLang="ja-JP"/>
              <a:t>3</a:t>
            </a:r>
            <a:r>
              <a:rPr kumimoji="1" lang="ja-JP" altLang="en-US"/>
              <a:t>つのミッション</a:t>
            </a:r>
          </a:p>
        </p:txBody>
      </p:sp>
      <p:sp>
        <p:nvSpPr>
          <p:cNvPr id="4" name="テキスト プレースホルダー 3">
            <a:extLst>
              <a:ext uri="{FF2B5EF4-FFF2-40B4-BE49-F238E27FC236}">
                <a16:creationId xmlns:a16="http://schemas.microsoft.com/office/drawing/2014/main" id="{A5D74EDE-8407-A8DF-F88A-797BF89961B6}"/>
              </a:ext>
            </a:extLst>
          </p:cNvPr>
          <p:cNvSpPr>
            <a:spLocks noGrp="1"/>
          </p:cNvSpPr>
          <p:nvPr>
            <p:ph type="body" sz="quarter" idx="11"/>
          </p:nvPr>
        </p:nvSpPr>
        <p:spPr>
          <a:xfrm>
            <a:off x="422805" y="541145"/>
            <a:ext cx="3877985" cy="590931"/>
          </a:xfrm>
        </p:spPr>
        <p:txBody>
          <a:bodyPr/>
          <a:lstStyle/>
          <a:p>
            <a:r>
              <a:rPr lang="ja-JP" altLang="en-US"/>
              <a:t>遊びの天才への道</a:t>
            </a:r>
          </a:p>
        </p:txBody>
      </p:sp>
      <p:sp>
        <p:nvSpPr>
          <p:cNvPr id="5" name="テキスト ボックス 4">
            <a:extLst>
              <a:ext uri="{FF2B5EF4-FFF2-40B4-BE49-F238E27FC236}">
                <a16:creationId xmlns:a16="http://schemas.microsoft.com/office/drawing/2014/main" id="{B02C5FC1-716F-6F0C-0895-ADA8D6B9A8E7}"/>
              </a:ext>
            </a:extLst>
          </p:cNvPr>
          <p:cNvSpPr txBox="1"/>
          <p:nvPr/>
        </p:nvSpPr>
        <p:spPr>
          <a:xfrm>
            <a:off x="675076" y="2881731"/>
            <a:ext cx="157286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1</a:t>
            </a:r>
            <a:endParaRPr kumimoji="1" lang="ja-JP" altLang="en-US" sz="2000"/>
          </a:p>
        </p:txBody>
      </p:sp>
      <p:sp>
        <p:nvSpPr>
          <p:cNvPr id="6" name="テキスト ボックス 5">
            <a:extLst>
              <a:ext uri="{FF2B5EF4-FFF2-40B4-BE49-F238E27FC236}">
                <a16:creationId xmlns:a16="http://schemas.microsoft.com/office/drawing/2014/main" id="{112F3636-996E-659B-0BAB-63EAF439B709}"/>
              </a:ext>
            </a:extLst>
          </p:cNvPr>
          <p:cNvSpPr txBox="1"/>
          <p:nvPr/>
        </p:nvSpPr>
        <p:spPr>
          <a:xfrm>
            <a:off x="675076" y="4180793"/>
            <a:ext cx="160973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2</a:t>
            </a:r>
            <a:endParaRPr kumimoji="1" lang="ja-JP" altLang="en-US" sz="2000"/>
          </a:p>
        </p:txBody>
      </p:sp>
      <p:sp>
        <p:nvSpPr>
          <p:cNvPr id="7" name="テキスト ボックス 6">
            <a:extLst>
              <a:ext uri="{FF2B5EF4-FFF2-40B4-BE49-F238E27FC236}">
                <a16:creationId xmlns:a16="http://schemas.microsoft.com/office/drawing/2014/main" id="{2DD09FEC-1D34-C475-494D-3549DBCBA78E}"/>
              </a:ext>
            </a:extLst>
          </p:cNvPr>
          <p:cNvSpPr txBox="1"/>
          <p:nvPr/>
        </p:nvSpPr>
        <p:spPr>
          <a:xfrm>
            <a:off x="675076" y="5479855"/>
            <a:ext cx="1606530"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3</a:t>
            </a:r>
            <a:endParaRPr kumimoji="1" lang="ja-JP" altLang="en-US" sz="2000"/>
          </a:p>
        </p:txBody>
      </p:sp>
      <p:sp>
        <p:nvSpPr>
          <p:cNvPr id="8" name="テキスト ボックス 7">
            <a:extLst>
              <a:ext uri="{FF2B5EF4-FFF2-40B4-BE49-F238E27FC236}">
                <a16:creationId xmlns:a16="http://schemas.microsoft.com/office/drawing/2014/main" id="{7E5DCC77-0064-EBD7-0199-4C6A2FA6B15E}"/>
              </a:ext>
            </a:extLst>
          </p:cNvPr>
          <p:cNvSpPr txBox="1"/>
          <p:nvPr/>
        </p:nvSpPr>
        <p:spPr>
          <a:xfrm>
            <a:off x="2650618" y="2818252"/>
            <a:ext cx="4424609" cy="536750"/>
          </a:xfrm>
          <a:prstGeom prst="rect">
            <a:avLst/>
          </a:prstGeom>
          <a:noFill/>
        </p:spPr>
        <p:txBody>
          <a:bodyPr wrap="none" rtlCol="0">
            <a:spAutoFit/>
          </a:bodyPr>
          <a:lstStyle/>
          <a:p>
            <a:pPr>
              <a:lnSpc>
                <a:spcPct val="110000"/>
              </a:lnSpc>
            </a:pPr>
            <a:r>
              <a:rPr kumimoji="1" lang="en-US" altLang="ja-JP" sz="2800" b="1">
                <a:solidFill>
                  <a:schemeClr val="accent4"/>
                </a:solidFill>
              </a:rPr>
              <a:t>MESH</a:t>
            </a:r>
            <a:r>
              <a:rPr kumimoji="1" lang="ja-JP" altLang="en-US" sz="2800" b="1">
                <a:solidFill>
                  <a:schemeClr val="accent4"/>
                </a:solidFill>
              </a:rPr>
              <a:t>の使い方を知ろう！</a:t>
            </a:r>
          </a:p>
        </p:txBody>
      </p:sp>
      <p:sp>
        <p:nvSpPr>
          <p:cNvPr id="9" name="テキスト ボックス 8">
            <a:extLst>
              <a:ext uri="{FF2B5EF4-FFF2-40B4-BE49-F238E27FC236}">
                <a16:creationId xmlns:a16="http://schemas.microsoft.com/office/drawing/2014/main" id="{392D3DD3-1CBA-3581-B87B-216FE5D7D2DC}"/>
              </a:ext>
            </a:extLst>
          </p:cNvPr>
          <p:cNvSpPr txBox="1"/>
          <p:nvPr/>
        </p:nvSpPr>
        <p:spPr>
          <a:xfrm>
            <a:off x="2650618" y="4117314"/>
            <a:ext cx="4065537" cy="536750"/>
          </a:xfrm>
          <a:prstGeom prst="rect">
            <a:avLst/>
          </a:prstGeom>
          <a:noFill/>
        </p:spPr>
        <p:txBody>
          <a:bodyPr wrap="none" rtlCol="0">
            <a:spAutoFit/>
          </a:bodyPr>
          <a:lstStyle/>
          <a:p>
            <a:pPr>
              <a:lnSpc>
                <a:spcPct val="110000"/>
              </a:lnSpc>
            </a:pPr>
            <a:r>
              <a:rPr kumimoji="1" lang="en-US" altLang="ja-JP" sz="2800" b="1">
                <a:solidFill>
                  <a:schemeClr val="accent4"/>
                </a:solidFill>
              </a:rPr>
              <a:t>MESH</a:t>
            </a:r>
            <a:r>
              <a:rPr kumimoji="1" lang="ja-JP" altLang="en-US" sz="2800" b="1">
                <a:solidFill>
                  <a:schemeClr val="accent4"/>
                </a:solidFill>
              </a:rPr>
              <a:t>を使いこなそう！</a:t>
            </a:r>
          </a:p>
        </p:txBody>
      </p:sp>
    </p:spTree>
    <p:extLst>
      <p:ext uri="{BB962C8B-B14F-4D97-AF65-F5344CB8AC3E}">
        <p14:creationId xmlns:p14="http://schemas.microsoft.com/office/powerpoint/2010/main" val="2129394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852E506-8153-91C6-B410-F7A143E5A10D}"/>
              </a:ext>
            </a:extLst>
          </p:cNvPr>
          <p:cNvSpPr>
            <a:spLocks noGrp="1"/>
          </p:cNvSpPr>
          <p:nvPr>
            <p:ph type="body" sz="quarter" idx="10"/>
          </p:nvPr>
        </p:nvSpPr>
        <p:spPr>
          <a:xfrm>
            <a:off x="4489888" y="541145"/>
            <a:ext cx="3672800" cy="590931"/>
          </a:xfrm>
        </p:spPr>
        <p:txBody>
          <a:bodyPr/>
          <a:lstStyle/>
          <a:p>
            <a:r>
              <a:rPr kumimoji="1" lang="en-US" altLang="ja-JP"/>
              <a:t>3</a:t>
            </a:r>
            <a:r>
              <a:rPr kumimoji="1" lang="ja-JP" altLang="en-US"/>
              <a:t>つのミッション</a:t>
            </a:r>
          </a:p>
        </p:txBody>
      </p:sp>
      <p:sp>
        <p:nvSpPr>
          <p:cNvPr id="4" name="テキスト プレースホルダー 3">
            <a:extLst>
              <a:ext uri="{FF2B5EF4-FFF2-40B4-BE49-F238E27FC236}">
                <a16:creationId xmlns:a16="http://schemas.microsoft.com/office/drawing/2014/main" id="{A5D74EDE-8407-A8DF-F88A-797BF89961B6}"/>
              </a:ext>
            </a:extLst>
          </p:cNvPr>
          <p:cNvSpPr>
            <a:spLocks noGrp="1"/>
          </p:cNvSpPr>
          <p:nvPr>
            <p:ph type="body" sz="quarter" idx="11"/>
          </p:nvPr>
        </p:nvSpPr>
        <p:spPr>
          <a:xfrm>
            <a:off x="422805" y="541145"/>
            <a:ext cx="3877985" cy="590931"/>
          </a:xfrm>
        </p:spPr>
        <p:txBody>
          <a:bodyPr/>
          <a:lstStyle/>
          <a:p>
            <a:r>
              <a:rPr lang="ja-JP" altLang="en-US"/>
              <a:t>遊びの天才への道</a:t>
            </a:r>
          </a:p>
        </p:txBody>
      </p:sp>
      <p:sp>
        <p:nvSpPr>
          <p:cNvPr id="5" name="テキスト ボックス 4">
            <a:extLst>
              <a:ext uri="{FF2B5EF4-FFF2-40B4-BE49-F238E27FC236}">
                <a16:creationId xmlns:a16="http://schemas.microsoft.com/office/drawing/2014/main" id="{B02C5FC1-716F-6F0C-0895-ADA8D6B9A8E7}"/>
              </a:ext>
            </a:extLst>
          </p:cNvPr>
          <p:cNvSpPr txBox="1"/>
          <p:nvPr/>
        </p:nvSpPr>
        <p:spPr>
          <a:xfrm>
            <a:off x="675076" y="2881731"/>
            <a:ext cx="157286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1</a:t>
            </a:r>
            <a:endParaRPr kumimoji="1" lang="ja-JP" altLang="en-US" sz="2000"/>
          </a:p>
        </p:txBody>
      </p:sp>
      <p:sp>
        <p:nvSpPr>
          <p:cNvPr id="6" name="テキスト ボックス 5">
            <a:extLst>
              <a:ext uri="{FF2B5EF4-FFF2-40B4-BE49-F238E27FC236}">
                <a16:creationId xmlns:a16="http://schemas.microsoft.com/office/drawing/2014/main" id="{112F3636-996E-659B-0BAB-63EAF439B709}"/>
              </a:ext>
            </a:extLst>
          </p:cNvPr>
          <p:cNvSpPr txBox="1"/>
          <p:nvPr/>
        </p:nvSpPr>
        <p:spPr>
          <a:xfrm>
            <a:off x="675076" y="4180793"/>
            <a:ext cx="1609736"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2</a:t>
            </a:r>
            <a:endParaRPr kumimoji="1" lang="ja-JP" altLang="en-US" sz="2000"/>
          </a:p>
        </p:txBody>
      </p:sp>
      <p:sp>
        <p:nvSpPr>
          <p:cNvPr id="7" name="テキスト ボックス 6">
            <a:extLst>
              <a:ext uri="{FF2B5EF4-FFF2-40B4-BE49-F238E27FC236}">
                <a16:creationId xmlns:a16="http://schemas.microsoft.com/office/drawing/2014/main" id="{2DD09FEC-1D34-C475-494D-3549DBCBA78E}"/>
              </a:ext>
            </a:extLst>
          </p:cNvPr>
          <p:cNvSpPr txBox="1"/>
          <p:nvPr/>
        </p:nvSpPr>
        <p:spPr>
          <a:xfrm>
            <a:off x="675076" y="5479855"/>
            <a:ext cx="1606530" cy="409792"/>
          </a:xfrm>
          <a:prstGeom prst="rect">
            <a:avLst/>
          </a:prstGeom>
          <a:noFill/>
        </p:spPr>
        <p:txBody>
          <a:bodyPr wrap="none" rtlCol="0">
            <a:spAutoFit/>
          </a:bodyPr>
          <a:lstStyle/>
          <a:p>
            <a:pPr>
              <a:lnSpc>
                <a:spcPct val="110000"/>
              </a:lnSpc>
            </a:pPr>
            <a:r>
              <a:rPr kumimoji="1" lang="ja-JP" altLang="en-US" sz="2000"/>
              <a:t>ミッション</a:t>
            </a:r>
            <a:r>
              <a:rPr kumimoji="1" lang="en-US" altLang="ja-JP" sz="2000"/>
              <a:t>3</a:t>
            </a:r>
            <a:endParaRPr kumimoji="1" lang="ja-JP" altLang="en-US" sz="2000"/>
          </a:p>
        </p:txBody>
      </p:sp>
      <p:sp>
        <p:nvSpPr>
          <p:cNvPr id="8" name="テキスト ボックス 7">
            <a:extLst>
              <a:ext uri="{FF2B5EF4-FFF2-40B4-BE49-F238E27FC236}">
                <a16:creationId xmlns:a16="http://schemas.microsoft.com/office/drawing/2014/main" id="{7E5DCC77-0064-EBD7-0199-4C6A2FA6B15E}"/>
              </a:ext>
            </a:extLst>
          </p:cNvPr>
          <p:cNvSpPr txBox="1"/>
          <p:nvPr/>
        </p:nvSpPr>
        <p:spPr>
          <a:xfrm>
            <a:off x="2650618" y="2818252"/>
            <a:ext cx="4424609" cy="536750"/>
          </a:xfrm>
          <a:prstGeom prst="rect">
            <a:avLst/>
          </a:prstGeom>
          <a:noFill/>
        </p:spPr>
        <p:txBody>
          <a:bodyPr wrap="none" rtlCol="0">
            <a:spAutoFit/>
          </a:bodyPr>
          <a:lstStyle/>
          <a:p>
            <a:pPr>
              <a:lnSpc>
                <a:spcPct val="110000"/>
              </a:lnSpc>
            </a:pPr>
            <a:r>
              <a:rPr kumimoji="1" lang="en-US" altLang="ja-JP" sz="2800" b="1">
                <a:solidFill>
                  <a:schemeClr val="accent4"/>
                </a:solidFill>
              </a:rPr>
              <a:t>MESH</a:t>
            </a:r>
            <a:r>
              <a:rPr kumimoji="1" lang="ja-JP" altLang="en-US" sz="2800" b="1">
                <a:solidFill>
                  <a:schemeClr val="accent4"/>
                </a:solidFill>
              </a:rPr>
              <a:t>の使い方を知ろう！</a:t>
            </a:r>
          </a:p>
        </p:txBody>
      </p:sp>
      <p:sp>
        <p:nvSpPr>
          <p:cNvPr id="9" name="テキスト ボックス 8">
            <a:extLst>
              <a:ext uri="{FF2B5EF4-FFF2-40B4-BE49-F238E27FC236}">
                <a16:creationId xmlns:a16="http://schemas.microsoft.com/office/drawing/2014/main" id="{392D3DD3-1CBA-3581-B87B-216FE5D7D2DC}"/>
              </a:ext>
            </a:extLst>
          </p:cNvPr>
          <p:cNvSpPr txBox="1"/>
          <p:nvPr/>
        </p:nvSpPr>
        <p:spPr>
          <a:xfrm>
            <a:off x="2650618" y="4117314"/>
            <a:ext cx="4065537" cy="536750"/>
          </a:xfrm>
          <a:prstGeom prst="rect">
            <a:avLst/>
          </a:prstGeom>
          <a:noFill/>
        </p:spPr>
        <p:txBody>
          <a:bodyPr wrap="none" rtlCol="0">
            <a:spAutoFit/>
          </a:bodyPr>
          <a:lstStyle/>
          <a:p>
            <a:pPr>
              <a:lnSpc>
                <a:spcPct val="110000"/>
              </a:lnSpc>
            </a:pPr>
            <a:r>
              <a:rPr kumimoji="1" lang="en-US" altLang="ja-JP" sz="2800" b="1">
                <a:solidFill>
                  <a:schemeClr val="accent4"/>
                </a:solidFill>
              </a:rPr>
              <a:t>MESH</a:t>
            </a:r>
            <a:r>
              <a:rPr kumimoji="1" lang="ja-JP" altLang="en-US" sz="2800" b="1">
                <a:solidFill>
                  <a:schemeClr val="accent4"/>
                </a:solidFill>
              </a:rPr>
              <a:t>を使いこなそう！</a:t>
            </a:r>
          </a:p>
        </p:txBody>
      </p:sp>
      <p:sp>
        <p:nvSpPr>
          <p:cNvPr id="10" name="テキスト ボックス 9">
            <a:extLst>
              <a:ext uri="{FF2B5EF4-FFF2-40B4-BE49-F238E27FC236}">
                <a16:creationId xmlns:a16="http://schemas.microsoft.com/office/drawing/2014/main" id="{05C5E1D9-2AA3-5675-CCC3-4C6CC50AC46C}"/>
              </a:ext>
            </a:extLst>
          </p:cNvPr>
          <p:cNvSpPr txBox="1"/>
          <p:nvPr/>
        </p:nvSpPr>
        <p:spPr>
          <a:xfrm>
            <a:off x="2650618" y="5416376"/>
            <a:ext cx="7366119" cy="536750"/>
          </a:xfrm>
          <a:prstGeom prst="rect">
            <a:avLst/>
          </a:prstGeom>
          <a:noFill/>
        </p:spPr>
        <p:txBody>
          <a:bodyPr wrap="none" rtlCol="0">
            <a:spAutoFit/>
          </a:bodyPr>
          <a:lstStyle/>
          <a:p>
            <a:pPr>
              <a:lnSpc>
                <a:spcPct val="110000"/>
              </a:lnSpc>
            </a:pPr>
            <a:r>
              <a:rPr kumimoji="1" lang="ja-JP" altLang="en-US" sz="2800" b="1">
                <a:solidFill>
                  <a:schemeClr val="accent4"/>
                </a:solidFill>
              </a:rPr>
              <a:t>新しい遊びをつくって遊びの天才になろう！</a:t>
            </a:r>
          </a:p>
        </p:txBody>
      </p:sp>
    </p:spTree>
    <p:extLst>
      <p:ext uri="{BB962C8B-B14F-4D97-AF65-F5344CB8AC3E}">
        <p14:creationId xmlns:p14="http://schemas.microsoft.com/office/powerpoint/2010/main" val="2190840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7DFD0E0-9A00-B84D-6B01-AFB1BA3A636C}"/>
              </a:ext>
            </a:extLst>
          </p:cNvPr>
          <p:cNvSpPr>
            <a:spLocks noGrp="1"/>
          </p:cNvSpPr>
          <p:nvPr>
            <p:ph type="body" sz="quarter" idx="10"/>
          </p:nvPr>
        </p:nvSpPr>
        <p:spPr>
          <a:xfrm>
            <a:off x="2298433" y="2962956"/>
            <a:ext cx="6096541" cy="1414170"/>
          </a:xfrm>
        </p:spPr>
        <p:txBody>
          <a:bodyPr/>
          <a:lstStyle/>
          <a:p>
            <a:r>
              <a:rPr kumimoji="1" lang="ja-JP" altLang="en-US"/>
              <a:t>ミッション</a:t>
            </a:r>
            <a:r>
              <a:rPr kumimoji="1" lang="en-US" altLang="ja-JP"/>
              <a:t>1</a:t>
            </a:r>
          </a:p>
          <a:p>
            <a:r>
              <a:rPr kumimoji="1" lang="en-US" altLang="ja-JP"/>
              <a:t>MESH</a:t>
            </a:r>
            <a:r>
              <a:rPr kumimoji="1" lang="ja-JP" altLang="en-US"/>
              <a:t>の使い方を知ろう！　</a:t>
            </a:r>
          </a:p>
        </p:txBody>
      </p:sp>
    </p:spTree>
    <p:extLst>
      <p:ext uri="{BB962C8B-B14F-4D97-AF65-F5344CB8AC3E}">
        <p14:creationId xmlns:p14="http://schemas.microsoft.com/office/powerpoint/2010/main" val="4002207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4339650" cy="590931"/>
          </a:xfrm>
        </p:spPr>
        <p:txBody>
          <a:bodyPr/>
          <a:lstStyle/>
          <a:p>
            <a:r>
              <a:rPr kumimoji="1" lang="ja-JP" altLang="en-US"/>
              <a:t>一緒にやってみよう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698519" y="541145"/>
            <a:ext cx="3326552" cy="590931"/>
          </a:xfrm>
        </p:spPr>
        <p:txBody>
          <a:bodyPr/>
          <a:lstStyle/>
          <a:p>
            <a:r>
              <a:rPr kumimoji="1" lang="en-US" altLang="ja-JP"/>
              <a:t>MESH</a:t>
            </a:r>
            <a:r>
              <a:rPr kumimoji="1" lang="ja-JP" altLang="en-US"/>
              <a:t>の使い方</a:t>
            </a:r>
            <a:endParaRPr lang="en-US" altLang="ja-JP"/>
          </a:p>
        </p:txBody>
      </p:sp>
      <p:sp>
        <p:nvSpPr>
          <p:cNvPr id="5" name="テキスト ボックス 4">
            <a:extLst>
              <a:ext uri="{FF2B5EF4-FFF2-40B4-BE49-F238E27FC236}">
                <a16:creationId xmlns:a16="http://schemas.microsoft.com/office/drawing/2014/main" id="{4FCE2C05-9E9A-F880-B82D-BCDBCC9C5F8E}"/>
              </a:ext>
            </a:extLst>
          </p:cNvPr>
          <p:cNvSpPr txBox="1"/>
          <p:nvPr/>
        </p:nvSpPr>
        <p:spPr>
          <a:xfrm>
            <a:off x="790813" y="6489700"/>
            <a:ext cx="9110187" cy="473271"/>
          </a:xfrm>
          <a:prstGeom prst="rect">
            <a:avLst/>
          </a:prstGeom>
          <a:noFill/>
        </p:spPr>
        <p:txBody>
          <a:bodyPr wrap="none" rtlCol="0">
            <a:spAutoFit/>
          </a:bodyPr>
          <a:lstStyle/>
          <a:p>
            <a:pPr algn="ctr">
              <a:lnSpc>
                <a:spcPct val="110000"/>
              </a:lnSpc>
            </a:pPr>
            <a:r>
              <a:rPr kumimoji="1" lang="ja-JP" altLang="en-US" sz="2400"/>
              <a:t>動画のまねをして、ボタンを押すと音が鳴るしくみをつくろう。</a:t>
            </a:r>
          </a:p>
        </p:txBody>
      </p:sp>
      <p:pic>
        <p:nvPicPr>
          <p:cNvPr id="6" name="名称未設定のデザイン">
            <a:hlinkClick r:id="" action="ppaction://media"/>
            <a:extLst>
              <a:ext uri="{FF2B5EF4-FFF2-40B4-BE49-F238E27FC236}">
                <a16:creationId xmlns:a16="http://schemas.microsoft.com/office/drawing/2014/main" id="{1053318E-75E5-8876-0D68-1AC64A8AD17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65491" y="1745039"/>
            <a:ext cx="7560829" cy="4252475"/>
          </a:xfrm>
          <a:prstGeom prst="rect">
            <a:avLst/>
          </a:prstGeom>
        </p:spPr>
      </p:pic>
    </p:spTree>
    <p:extLst>
      <p:ext uri="{BB962C8B-B14F-4D97-AF65-F5344CB8AC3E}">
        <p14:creationId xmlns:p14="http://schemas.microsoft.com/office/powerpoint/2010/main" val="429976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EB6E20BA-96A1-1E02-393F-26265877C95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801"/>
          <a:stretch/>
        </p:blipFill>
        <p:spPr>
          <a:xfrm>
            <a:off x="1526995" y="1687476"/>
            <a:ext cx="7637821" cy="5324636"/>
          </a:xfrm>
          <a:prstGeom prst="rect">
            <a:avLst/>
          </a:prstGeom>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5634876" cy="590931"/>
          </a:xfrm>
        </p:spPr>
        <p:txBody>
          <a:bodyPr/>
          <a:lstStyle/>
          <a:p>
            <a:r>
              <a:rPr kumimoji="1" lang="en-US" altLang="ja-JP"/>
              <a:t>MESH</a:t>
            </a:r>
            <a:r>
              <a:rPr kumimoji="1" lang="ja-JP" altLang="en-US"/>
              <a:t>の使い方を知ろう！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1017519" y="541145"/>
            <a:ext cx="2688557" cy="590931"/>
          </a:xfrm>
        </p:spPr>
        <p:txBody>
          <a:bodyPr/>
          <a:lstStyle/>
          <a:p>
            <a:r>
              <a:rPr kumimoji="1" lang="ja-JP" altLang="en-US"/>
              <a:t>ミッション</a:t>
            </a:r>
            <a:r>
              <a:rPr kumimoji="1" lang="en-US" altLang="ja-JP"/>
              <a:t>1</a:t>
            </a:r>
            <a:endParaRPr kumimoji="1" lang="ja-JP" altLang="en-US"/>
          </a:p>
        </p:txBody>
      </p:sp>
      <p:sp>
        <p:nvSpPr>
          <p:cNvPr id="6" name="四角形: 角を丸くする 5">
            <a:extLst>
              <a:ext uri="{FF2B5EF4-FFF2-40B4-BE49-F238E27FC236}">
                <a16:creationId xmlns:a16="http://schemas.microsoft.com/office/drawing/2014/main" id="{3497A343-80C1-67C2-596E-581E28618146}"/>
              </a:ext>
            </a:extLst>
          </p:cNvPr>
          <p:cNvSpPr/>
          <p:nvPr/>
        </p:nvSpPr>
        <p:spPr>
          <a:xfrm>
            <a:off x="1658983" y="3779837"/>
            <a:ext cx="4990011" cy="3078163"/>
          </a:xfrm>
          <a:prstGeom prst="roundRect">
            <a:avLst>
              <a:gd name="adj" fmla="val 7755"/>
            </a:avLst>
          </a:prstGeom>
          <a:noFill/>
          <a:ln w="95250">
            <a:solidFill>
              <a:schemeClr val="accent4"/>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1739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35" presetClass="emph" presetSubtype="0" repeatCount="3000" fill="hold" grpId="1" nodeType="withEffect">
                                  <p:stCondLst>
                                    <p:cond delay="0"/>
                                  </p:stCondLst>
                                  <p:childTnLst>
                                    <p:anim calcmode="discrete" valueType="str">
                                      <p:cBhvr>
                                        <p:cTn id="9"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DD6AB4A-B4A9-692C-386C-36E82833FDFC}"/>
              </a:ext>
            </a:extLst>
          </p:cNvPr>
          <p:cNvSpPr>
            <a:spLocks noGrp="1"/>
          </p:cNvSpPr>
          <p:nvPr>
            <p:ph type="body" sz="quarter" idx="10"/>
          </p:nvPr>
        </p:nvSpPr>
        <p:spPr/>
        <p:txBody>
          <a:bodyPr/>
          <a:lstStyle/>
          <a:p>
            <a:r>
              <a:rPr lang="ja-JP" altLang="en-US"/>
              <a:t>動き</a:t>
            </a:r>
            <a:r>
              <a:rPr lang="en-US" altLang="ja-JP"/>
              <a:t>×</a:t>
            </a:r>
            <a:r>
              <a:rPr lang="ja-JP" altLang="en-US"/>
              <a:t>スピーカー</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1-1</a:t>
            </a:r>
            <a:endParaRPr kumimoji="1" lang="ja-JP" altLang="en-US"/>
          </a:p>
        </p:txBody>
      </p:sp>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BF56C9A6-6016-9D95-DA53-8A3E028EAD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45906" y="1646630"/>
            <a:ext cx="7200000" cy="5400000"/>
          </a:xfrm>
          <a:prstGeom prst="rect">
            <a:avLst/>
          </a:prstGeom>
        </p:spPr>
      </p:pic>
    </p:spTree>
    <p:extLst>
      <p:ext uri="{BB962C8B-B14F-4D97-AF65-F5344CB8AC3E}">
        <p14:creationId xmlns:p14="http://schemas.microsoft.com/office/powerpoint/2010/main" val="144985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68C6517-3919-0DAA-B763-C695078BE6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84687" y="1804889"/>
            <a:ext cx="7322437" cy="5088473"/>
          </a:xfrm>
          <a:prstGeom prst="rect">
            <a:avLst/>
          </a:prstGeom>
        </p:spPr>
      </p:pic>
      <p:sp>
        <p:nvSpPr>
          <p:cNvPr id="4" name="テキスト プレースホルダー 3">
            <a:extLst>
              <a:ext uri="{FF2B5EF4-FFF2-40B4-BE49-F238E27FC236}">
                <a16:creationId xmlns:a16="http://schemas.microsoft.com/office/drawing/2014/main" id="{99C2BC79-CC82-2A8C-241E-0CBA140ED1AC}"/>
              </a:ext>
            </a:extLst>
          </p:cNvPr>
          <p:cNvSpPr>
            <a:spLocks noGrp="1"/>
          </p:cNvSpPr>
          <p:nvPr>
            <p:ph type="body" sz="quarter" idx="10"/>
          </p:nvPr>
        </p:nvSpPr>
        <p:spPr/>
        <p:txBody>
          <a:bodyPr/>
          <a:lstStyle/>
          <a:p>
            <a:r>
              <a:rPr lang="ja-JP" altLang="en-US"/>
              <a:t>プログラムの例</a:t>
            </a:r>
          </a:p>
        </p:txBody>
      </p:sp>
      <p:sp>
        <p:nvSpPr>
          <p:cNvPr id="3" name="テキスト プレースホルダー 2">
            <a:extLst>
              <a:ext uri="{FF2B5EF4-FFF2-40B4-BE49-F238E27FC236}">
                <a16:creationId xmlns:a16="http://schemas.microsoft.com/office/drawing/2014/main" id="{26750A55-A974-BA33-2987-263D5AAE9754}"/>
              </a:ext>
            </a:extLst>
          </p:cNvPr>
          <p:cNvSpPr>
            <a:spLocks noGrp="1"/>
          </p:cNvSpPr>
          <p:nvPr>
            <p:ph type="body" sz="quarter" idx="11"/>
          </p:nvPr>
        </p:nvSpPr>
        <p:spPr/>
        <p:txBody>
          <a:bodyPr/>
          <a:lstStyle/>
          <a:p>
            <a:r>
              <a:rPr kumimoji="1" lang="ja-JP" altLang="en-US"/>
              <a:t>ミッション</a:t>
            </a:r>
            <a:r>
              <a:rPr kumimoji="1" lang="en-US" altLang="ja-JP"/>
              <a:t>1-1</a:t>
            </a:r>
            <a:endParaRPr kumimoji="1" lang="ja-JP" altLang="en-US"/>
          </a:p>
        </p:txBody>
      </p:sp>
    </p:spTree>
    <p:extLst>
      <p:ext uri="{BB962C8B-B14F-4D97-AF65-F5344CB8AC3E}">
        <p14:creationId xmlns:p14="http://schemas.microsoft.com/office/powerpoint/2010/main" val="8633039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9BD8A0F-5AE8-FD5C-8944-9D4B9A834043}"/>
              </a:ext>
            </a:extLst>
          </p:cNvPr>
          <p:cNvSpPr>
            <a:spLocks noGrp="1"/>
          </p:cNvSpPr>
          <p:nvPr>
            <p:ph type="body" sz="quarter" idx="10"/>
          </p:nvPr>
        </p:nvSpPr>
        <p:spPr>
          <a:xfrm>
            <a:off x="4489888" y="541145"/>
            <a:ext cx="5519460" cy="535531"/>
          </a:xfrm>
        </p:spPr>
        <p:txBody>
          <a:bodyPr/>
          <a:lstStyle/>
          <a:p>
            <a:r>
              <a:rPr kumimoji="1" lang="ja-JP" altLang="en-US" sz="3200"/>
              <a:t>ワークショップをつくった人</a:t>
            </a:r>
          </a:p>
        </p:txBody>
      </p:sp>
      <p:sp>
        <p:nvSpPr>
          <p:cNvPr id="3" name="テキスト プレースホルダー 2">
            <a:extLst>
              <a:ext uri="{FF2B5EF4-FFF2-40B4-BE49-F238E27FC236}">
                <a16:creationId xmlns:a16="http://schemas.microsoft.com/office/drawing/2014/main" id="{F7E2D26C-198F-2F9D-2B13-84504A1A2935}"/>
              </a:ext>
            </a:extLst>
          </p:cNvPr>
          <p:cNvSpPr>
            <a:spLocks noGrp="1"/>
          </p:cNvSpPr>
          <p:nvPr>
            <p:ph type="body" sz="quarter" idx="11"/>
          </p:nvPr>
        </p:nvSpPr>
        <p:spPr/>
        <p:txBody>
          <a:bodyPr/>
          <a:lstStyle/>
          <a:p>
            <a:r>
              <a:rPr kumimoji="1" lang="ja-JP" altLang="en-US"/>
              <a:t>はじめに</a:t>
            </a:r>
          </a:p>
        </p:txBody>
      </p:sp>
      <p:pic>
        <p:nvPicPr>
          <p:cNvPr id="5" name="図 4" descr="ポーズをとる男性グループ&#10;&#10;中程度の精度で自動的に生成された説明">
            <a:extLst>
              <a:ext uri="{FF2B5EF4-FFF2-40B4-BE49-F238E27FC236}">
                <a16:creationId xmlns:a16="http://schemas.microsoft.com/office/drawing/2014/main" id="{CE90EE0E-FF4B-A44B-9B80-7702D19734E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37383" y="2188427"/>
            <a:ext cx="7617045" cy="4760653"/>
          </a:xfrm>
          <a:prstGeom prst="roundRect">
            <a:avLst>
              <a:gd name="adj" fmla="val 5051"/>
            </a:avLst>
          </a:prstGeom>
        </p:spPr>
      </p:pic>
      <p:sp>
        <p:nvSpPr>
          <p:cNvPr id="6" name="テキスト ボックス 5">
            <a:extLst>
              <a:ext uri="{FF2B5EF4-FFF2-40B4-BE49-F238E27FC236}">
                <a16:creationId xmlns:a16="http://schemas.microsoft.com/office/drawing/2014/main" id="{6E4F7AAA-66D8-14C8-B1B1-03D61AF80EA7}"/>
              </a:ext>
            </a:extLst>
          </p:cNvPr>
          <p:cNvSpPr txBox="1"/>
          <p:nvPr/>
        </p:nvSpPr>
        <p:spPr>
          <a:xfrm>
            <a:off x="397284" y="1736204"/>
            <a:ext cx="9897261" cy="338554"/>
          </a:xfrm>
          <a:prstGeom prst="rect">
            <a:avLst/>
          </a:prstGeom>
          <a:noFill/>
        </p:spPr>
        <p:txBody>
          <a:bodyPr wrap="none" rtlCol="0">
            <a:spAutoFit/>
          </a:bodyPr>
          <a:lstStyle/>
          <a:p>
            <a:pPr algn="ctr"/>
            <a:r>
              <a:rPr kumimoji="1" lang="ja-JP" altLang="en-US" sz="1600"/>
              <a:t>神奈川大学 経営学部 道用ゼミの</a:t>
            </a:r>
            <a:r>
              <a:rPr kumimoji="1" lang="en-US" altLang="ja-JP" sz="1600"/>
              <a:t>14</a:t>
            </a:r>
            <a:r>
              <a:rPr kumimoji="1" lang="ja-JP" altLang="en-US" sz="1600"/>
              <a:t>名の学生が横浜市、ソニーの</a:t>
            </a:r>
            <a:r>
              <a:rPr kumimoji="1" lang="en-US" altLang="ja-JP" sz="1600"/>
              <a:t>MESH</a:t>
            </a:r>
            <a:r>
              <a:rPr kumimoji="1" lang="ja-JP" altLang="en-US" sz="1600"/>
              <a:t>チームといっしょにつくりました。</a:t>
            </a:r>
          </a:p>
        </p:txBody>
      </p:sp>
      <p:sp>
        <p:nvSpPr>
          <p:cNvPr id="7" name="テキスト ボックス 6">
            <a:extLst>
              <a:ext uri="{FF2B5EF4-FFF2-40B4-BE49-F238E27FC236}">
                <a16:creationId xmlns:a16="http://schemas.microsoft.com/office/drawing/2014/main" id="{76BFE926-C068-73C3-5C2B-BD8759B57BD3}"/>
              </a:ext>
            </a:extLst>
          </p:cNvPr>
          <p:cNvSpPr txBox="1"/>
          <p:nvPr/>
        </p:nvSpPr>
        <p:spPr>
          <a:xfrm>
            <a:off x="2374443" y="1593824"/>
            <a:ext cx="646331" cy="230832"/>
          </a:xfrm>
          <a:prstGeom prst="rect">
            <a:avLst/>
          </a:prstGeom>
          <a:noFill/>
        </p:spPr>
        <p:txBody>
          <a:bodyPr wrap="none" rtlCol="0">
            <a:spAutoFit/>
          </a:bodyPr>
          <a:lstStyle/>
          <a:p>
            <a:pPr algn="ctr"/>
            <a:r>
              <a:rPr kumimoji="1" lang="ja-JP" altLang="en-US" sz="900"/>
              <a:t>どうよう</a:t>
            </a:r>
          </a:p>
        </p:txBody>
      </p:sp>
    </p:spTree>
    <p:extLst>
      <p:ext uri="{BB962C8B-B14F-4D97-AF65-F5344CB8AC3E}">
        <p14:creationId xmlns:p14="http://schemas.microsoft.com/office/powerpoint/2010/main" val="832552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BD2B6B85-ABBD-0D90-8492-ACA45DCE54A9}"/>
              </a:ext>
            </a:extLst>
          </p:cNvPr>
          <p:cNvSpPr>
            <a:spLocks noGrp="1"/>
          </p:cNvSpPr>
          <p:nvPr>
            <p:ph type="body" sz="quarter" idx="10"/>
          </p:nvPr>
        </p:nvSpPr>
        <p:spPr/>
        <p:txBody>
          <a:bodyPr/>
          <a:lstStyle/>
          <a:p>
            <a:r>
              <a:rPr lang="ja-JP" altLang="en-US" sz="3200"/>
              <a:t>ボタン</a:t>
            </a:r>
            <a:r>
              <a:rPr lang="en-US" altLang="ja-JP" sz="3200"/>
              <a:t>×</a:t>
            </a:r>
            <a:r>
              <a:rPr lang="ja-JP" altLang="en-US" sz="3200"/>
              <a:t>カメラとスピーカー</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1-2</a:t>
            </a:r>
            <a:endParaRPr kumimoji="1" lang="ja-JP" altLang="en-US"/>
          </a:p>
        </p:txBody>
      </p:sp>
      <p:pic>
        <p:nvPicPr>
          <p:cNvPr id="5" name="図 4" descr="グラフィカル ユーザー インターフェイス, アプリケーション&#10;&#10;自動的に生成された説明">
            <a:extLst>
              <a:ext uri="{FF2B5EF4-FFF2-40B4-BE49-F238E27FC236}">
                <a16:creationId xmlns:a16="http://schemas.microsoft.com/office/drawing/2014/main" id="{BC0B2B1E-DA44-90AF-8EE9-A6774806784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85906" y="1782303"/>
            <a:ext cx="6720000" cy="5040000"/>
          </a:xfrm>
          <a:prstGeom prst="rect">
            <a:avLst/>
          </a:prstGeom>
        </p:spPr>
      </p:pic>
    </p:spTree>
    <p:extLst>
      <p:ext uri="{BB962C8B-B14F-4D97-AF65-F5344CB8AC3E}">
        <p14:creationId xmlns:p14="http://schemas.microsoft.com/office/powerpoint/2010/main" val="34181384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9C2BC79-CC82-2A8C-241E-0CBA140ED1AC}"/>
              </a:ext>
            </a:extLst>
          </p:cNvPr>
          <p:cNvSpPr>
            <a:spLocks noGrp="1"/>
          </p:cNvSpPr>
          <p:nvPr>
            <p:ph type="body" sz="quarter" idx="10"/>
          </p:nvPr>
        </p:nvSpPr>
        <p:spPr/>
        <p:txBody>
          <a:bodyPr/>
          <a:lstStyle/>
          <a:p>
            <a:r>
              <a:rPr lang="ja-JP" altLang="en-US"/>
              <a:t>プログラムの例</a:t>
            </a:r>
          </a:p>
        </p:txBody>
      </p:sp>
      <p:sp>
        <p:nvSpPr>
          <p:cNvPr id="3" name="テキスト プレースホルダー 2">
            <a:extLst>
              <a:ext uri="{FF2B5EF4-FFF2-40B4-BE49-F238E27FC236}">
                <a16:creationId xmlns:a16="http://schemas.microsoft.com/office/drawing/2014/main" id="{26750A55-A974-BA33-2987-263D5AAE9754}"/>
              </a:ext>
            </a:extLst>
          </p:cNvPr>
          <p:cNvSpPr>
            <a:spLocks noGrp="1"/>
          </p:cNvSpPr>
          <p:nvPr>
            <p:ph type="body" sz="quarter" idx="11"/>
          </p:nvPr>
        </p:nvSpPr>
        <p:spPr/>
        <p:txBody>
          <a:bodyPr/>
          <a:lstStyle/>
          <a:p>
            <a:r>
              <a:rPr kumimoji="1" lang="ja-JP" altLang="en-US"/>
              <a:t>ミッション</a:t>
            </a:r>
            <a:r>
              <a:rPr kumimoji="1" lang="en-US" altLang="ja-JP"/>
              <a:t>1-2</a:t>
            </a:r>
            <a:endParaRPr kumimoji="1" lang="ja-JP" altLang="en-US"/>
          </a:p>
        </p:txBody>
      </p:sp>
      <p:pic>
        <p:nvPicPr>
          <p:cNvPr id="7" name="図 6">
            <a:extLst>
              <a:ext uri="{FF2B5EF4-FFF2-40B4-BE49-F238E27FC236}">
                <a16:creationId xmlns:a16="http://schemas.microsoft.com/office/drawing/2014/main" id="{CDCD112E-9362-5868-3EAC-C6A724E51D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84687" y="1828143"/>
            <a:ext cx="7322437" cy="5088473"/>
          </a:xfrm>
          <a:prstGeom prst="rect">
            <a:avLst/>
          </a:prstGeom>
        </p:spPr>
      </p:pic>
    </p:spTree>
    <p:extLst>
      <p:ext uri="{BB962C8B-B14F-4D97-AF65-F5344CB8AC3E}">
        <p14:creationId xmlns:p14="http://schemas.microsoft.com/office/powerpoint/2010/main" val="2882536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8F108D2C-8F64-21F1-273D-B87B7C5B61F1}"/>
              </a:ext>
            </a:extLst>
          </p:cNvPr>
          <p:cNvSpPr>
            <a:spLocks noGrp="1"/>
          </p:cNvSpPr>
          <p:nvPr>
            <p:ph type="body" sz="quarter" idx="10"/>
          </p:nvPr>
        </p:nvSpPr>
        <p:spPr/>
        <p:txBody>
          <a:bodyPr/>
          <a:lstStyle/>
          <a:p>
            <a:r>
              <a:rPr lang="ja-JP" altLang="en-US"/>
              <a:t>人感</a:t>
            </a:r>
            <a:r>
              <a:rPr lang="en-US" altLang="ja-JP"/>
              <a:t>×LED</a:t>
            </a:r>
            <a:r>
              <a:rPr lang="ja-JP" altLang="en-US"/>
              <a:t>とスピーカー</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1-3</a:t>
            </a:r>
            <a:endParaRPr kumimoji="1" lang="ja-JP" altLang="en-US"/>
          </a:p>
        </p:txBody>
      </p:sp>
      <p:pic>
        <p:nvPicPr>
          <p:cNvPr id="9" name="図 8" descr="グラフィカル ユーザー インターフェイス, アプリケーション&#10;&#10;自動的に生成された説明">
            <a:extLst>
              <a:ext uri="{FF2B5EF4-FFF2-40B4-BE49-F238E27FC236}">
                <a16:creationId xmlns:a16="http://schemas.microsoft.com/office/drawing/2014/main" id="{A09DE313-3EB0-C8D2-AEAB-75910BB645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53021" y="1660278"/>
            <a:ext cx="6985770" cy="5400000"/>
          </a:xfrm>
          <a:prstGeom prst="rect">
            <a:avLst/>
          </a:prstGeom>
        </p:spPr>
      </p:pic>
    </p:spTree>
    <p:extLst>
      <p:ext uri="{BB962C8B-B14F-4D97-AF65-F5344CB8AC3E}">
        <p14:creationId xmlns:p14="http://schemas.microsoft.com/office/powerpoint/2010/main" val="35675195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9C2BC79-CC82-2A8C-241E-0CBA140ED1AC}"/>
              </a:ext>
            </a:extLst>
          </p:cNvPr>
          <p:cNvSpPr>
            <a:spLocks noGrp="1"/>
          </p:cNvSpPr>
          <p:nvPr>
            <p:ph type="body" sz="quarter" idx="10"/>
          </p:nvPr>
        </p:nvSpPr>
        <p:spPr/>
        <p:txBody>
          <a:bodyPr/>
          <a:lstStyle/>
          <a:p>
            <a:r>
              <a:rPr lang="ja-JP" altLang="en-US"/>
              <a:t>プログラムの例</a:t>
            </a:r>
          </a:p>
        </p:txBody>
      </p:sp>
      <p:sp>
        <p:nvSpPr>
          <p:cNvPr id="3" name="テキスト プレースホルダー 2">
            <a:extLst>
              <a:ext uri="{FF2B5EF4-FFF2-40B4-BE49-F238E27FC236}">
                <a16:creationId xmlns:a16="http://schemas.microsoft.com/office/drawing/2014/main" id="{26750A55-A974-BA33-2987-263D5AAE9754}"/>
              </a:ext>
            </a:extLst>
          </p:cNvPr>
          <p:cNvSpPr>
            <a:spLocks noGrp="1"/>
          </p:cNvSpPr>
          <p:nvPr>
            <p:ph type="body" sz="quarter" idx="11"/>
          </p:nvPr>
        </p:nvSpPr>
        <p:spPr/>
        <p:txBody>
          <a:bodyPr/>
          <a:lstStyle/>
          <a:p>
            <a:r>
              <a:rPr kumimoji="1" lang="ja-JP" altLang="en-US"/>
              <a:t>ミッション</a:t>
            </a:r>
            <a:r>
              <a:rPr kumimoji="1" lang="en-US" altLang="ja-JP"/>
              <a:t>1-3</a:t>
            </a:r>
            <a:endParaRPr kumimoji="1" lang="ja-JP" altLang="en-US"/>
          </a:p>
        </p:txBody>
      </p:sp>
      <p:pic>
        <p:nvPicPr>
          <p:cNvPr id="6" name="図 5">
            <a:extLst>
              <a:ext uri="{FF2B5EF4-FFF2-40B4-BE49-F238E27FC236}">
                <a16:creationId xmlns:a16="http://schemas.microsoft.com/office/drawing/2014/main" id="{05A73A90-0BB0-7F18-B31A-6FB66AD609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84687" y="1876268"/>
            <a:ext cx="7322438" cy="5088474"/>
          </a:xfrm>
          <a:prstGeom prst="rect">
            <a:avLst/>
          </a:prstGeom>
        </p:spPr>
      </p:pic>
    </p:spTree>
    <p:extLst>
      <p:ext uri="{BB962C8B-B14F-4D97-AF65-F5344CB8AC3E}">
        <p14:creationId xmlns:p14="http://schemas.microsoft.com/office/powerpoint/2010/main" val="15114309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50C487B6-15E9-8926-315C-B76C72E57571}"/>
              </a:ext>
            </a:extLst>
          </p:cNvPr>
          <p:cNvSpPr>
            <a:spLocks noGrp="1"/>
          </p:cNvSpPr>
          <p:nvPr>
            <p:ph type="body" sz="quarter" idx="10"/>
          </p:nvPr>
        </p:nvSpPr>
        <p:spPr/>
        <p:txBody>
          <a:bodyPr/>
          <a:lstStyle/>
          <a:p>
            <a:r>
              <a:rPr lang="ja-JP" altLang="en-US"/>
              <a:t>明るさ・動き</a:t>
            </a:r>
            <a:r>
              <a:rPr lang="en-US" altLang="ja-JP"/>
              <a:t>×</a:t>
            </a:r>
            <a:r>
              <a:rPr lang="ja-JP" altLang="en-US"/>
              <a:t>スピーカー</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1-4</a:t>
            </a:r>
            <a:endParaRPr kumimoji="1" lang="ja-JP" altLang="en-US"/>
          </a:p>
        </p:txBody>
      </p:sp>
      <p:pic>
        <p:nvPicPr>
          <p:cNvPr id="5" name="図 4" descr="グラフィカル ユーザー インターフェイス, アプリケーション&#10;&#10;自動的に生成された説明">
            <a:extLst>
              <a:ext uri="{FF2B5EF4-FFF2-40B4-BE49-F238E27FC236}">
                <a16:creationId xmlns:a16="http://schemas.microsoft.com/office/drawing/2014/main" id="{77995A15-7E39-3883-4695-5F23EBB25FE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53021" y="1646630"/>
            <a:ext cx="6985770" cy="5400000"/>
          </a:xfrm>
          <a:prstGeom prst="rect">
            <a:avLst/>
          </a:prstGeom>
        </p:spPr>
      </p:pic>
    </p:spTree>
    <p:extLst>
      <p:ext uri="{BB962C8B-B14F-4D97-AF65-F5344CB8AC3E}">
        <p14:creationId xmlns:p14="http://schemas.microsoft.com/office/powerpoint/2010/main" val="25562738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9C2BC79-CC82-2A8C-241E-0CBA140ED1AC}"/>
              </a:ext>
            </a:extLst>
          </p:cNvPr>
          <p:cNvSpPr>
            <a:spLocks noGrp="1"/>
          </p:cNvSpPr>
          <p:nvPr>
            <p:ph type="body" sz="quarter" idx="10"/>
          </p:nvPr>
        </p:nvSpPr>
        <p:spPr/>
        <p:txBody>
          <a:bodyPr/>
          <a:lstStyle/>
          <a:p>
            <a:r>
              <a:rPr lang="ja-JP" altLang="en-US"/>
              <a:t>プログラムの例</a:t>
            </a:r>
          </a:p>
        </p:txBody>
      </p:sp>
      <p:sp>
        <p:nvSpPr>
          <p:cNvPr id="3" name="テキスト プレースホルダー 2">
            <a:extLst>
              <a:ext uri="{FF2B5EF4-FFF2-40B4-BE49-F238E27FC236}">
                <a16:creationId xmlns:a16="http://schemas.microsoft.com/office/drawing/2014/main" id="{26750A55-A974-BA33-2987-263D5AAE9754}"/>
              </a:ext>
            </a:extLst>
          </p:cNvPr>
          <p:cNvSpPr>
            <a:spLocks noGrp="1"/>
          </p:cNvSpPr>
          <p:nvPr>
            <p:ph type="body" sz="quarter" idx="11"/>
          </p:nvPr>
        </p:nvSpPr>
        <p:spPr/>
        <p:txBody>
          <a:bodyPr/>
          <a:lstStyle/>
          <a:p>
            <a:r>
              <a:rPr kumimoji="1" lang="ja-JP" altLang="en-US"/>
              <a:t>ミッション</a:t>
            </a:r>
            <a:r>
              <a:rPr kumimoji="1" lang="en-US" altLang="ja-JP"/>
              <a:t>1-4</a:t>
            </a:r>
            <a:endParaRPr kumimoji="1" lang="ja-JP" altLang="en-US"/>
          </a:p>
        </p:txBody>
      </p:sp>
      <p:pic>
        <p:nvPicPr>
          <p:cNvPr id="7" name="図 6">
            <a:extLst>
              <a:ext uri="{FF2B5EF4-FFF2-40B4-BE49-F238E27FC236}">
                <a16:creationId xmlns:a16="http://schemas.microsoft.com/office/drawing/2014/main" id="{6EB96B6E-A838-36DF-B938-CA956AC5B5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84687" y="1855766"/>
            <a:ext cx="7322438" cy="5088474"/>
          </a:xfrm>
          <a:prstGeom prst="rect">
            <a:avLst/>
          </a:prstGeom>
        </p:spPr>
      </p:pic>
    </p:spTree>
    <p:extLst>
      <p:ext uri="{BB962C8B-B14F-4D97-AF65-F5344CB8AC3E}">
        <p14:creationId xmlns:p14="http://schemas.microsoft.com/office/powerpoint/2010/main" val="32627425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7DFD0E0-9A00-B84D-6B01-AFB1BA3A636C}"/>
              </a:ext>
            </a:extLst>
          </p:cNvPr>
          <p:cNvSpPr>
            <a:spLocks noGrp="1"/>
          </p:cNvSpPr>
          <p:nvPr>
            <p:ph type="body" sz="quarter" idx="10"/>
          </p:nvPr>
        </p:nvSpPr>
        <p:spPr>
          <a:xfrm>
            <a:off x="2760097" y="2962956"/>
            <a:ext cx="5173211" cy="1414170"/>
          </a:xfrm>
        </p:spPr>
        <p:txBody>
          <a:bodyPr/>
          <a:lstStyle/>
          <a:p>
            <a:r>
              <a:rPr kumimoji="1" lang="ja-JP" altLang="en-US"/>
              <a:t>ミッション</a:t>
            </a:r>
            <a:r>
              <a:rPr kumimoji="1" lang="en-US" altLang="ja-JP"/>
              <a:t>2</a:t>
            </a:r>
          </a:p>
          <a:p>
            <a:r>
              <a:rPr kumimoji="1" lang="en-US" altLang="ja-JP"/>
              <a:t>MESH</a:t>
            </a:r>
            <a:r>
              <a:rPr kumimoji="1" lang="ja-JP" altLang="en-US"/>
              <a:t>を使いこなそう！</a:t>
            </a:r>
          </a:p>
        </p:txBody>
      </p:sp>
    </p:spTree>
    <p:extLst>
      <p:ext uri="{BB962C8B-B14F-4D97-AF65-F5344CB8AC3E}">
        <p14:creationId xmlns:p14="http://schemas.microsoft.com/office/powerpoint/2010/main" val="3260255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AC6B498C-580A-DC61-2DF2-809894E79F4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801"/>
          <a:stretch/>
        </p:blipFill>
        <p:spPr>
          <a:xfrm>
            <a:off x="1526995" y="1689131"/>
            <a:ext cx="7637821" cy="5324636"/>
          </a:xfrm>
          <a:prstGeom prst="rect">
            <a:avLst/>
          </a:prstGeom>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5173211" cy="590931"/>
          </a:xfrm>
        </p:spPr>
        <p:txBody>
          <a:bodyPr/>
          <a:lstStyle/>
          <a:p>
            <a:r>
              <a:rPr kumimoji="1" lang="en-US" altLang="ja-JP"/>
              <a:t>MESH</a:t>
            </a:r>
            <a:r>
              <a:rPr kumimoji="1" lang="ja-JP" altLang="en-US"/>
              <a:t>を使いこなそう！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81452" y="541145"/>
            <a:ext cx="2760691" cy="590931"/>
          </a:xfrm>
        </p:spPr>
        <p:txBody>
          <a:bodyPr/>
          <a:lstStyle/>
          <a:p>
            <a:r>
              <a:rPr kumimoji="1" lang="ja-JP" altLang="en-US"/>
              <a:t>ミッション</a:t>
            </a:r>
            <a:r>
              <a:rPr kumimoji="1" lang="en-US" altLang="ja-JP"/>
              <a:t>2</a:t>
            </a:r>
            <a:endParaRPr kumimoji="1" lang="ja-JP" altLang="en-US"/>
          </a:p>
        </p:txBody>
      </p:sp>
      <p:sp>
        <p:nvSpPr>
          <p:cNvPr id="5" name="四角形: 角を丸くする 4">
            <a:extLst>
              <a:ext uri="{FF2B5EF4-FFF2-40B4-BE49-F238E27FC236}">
                <a16:creationId xmlns:a16="http://schemas.microsoft.com/office/drawing/2014/main" id="{7B4C6B7A-6736-4BD7-C709-8F0C83CAD5F1}"/>
              </a:ext>
            </a:extLst>
          </p:cNvPr>
          <p:cNvSpPr/>
          <p:nvPr/>
        </p:nvSpPr>
        <p:spPr>
          <a:xfrm>
            <a:off x="2286001" y="1867849"/>
            <a:ext cx="6697638" cy="2156345"/>
          </a:xfrm>
          <a:prstGeom prst="roundRect">
            <a:avLst>
              <a:gd name="adj" fmla="val 7755"/>
            </a:avLst>
          </a:prstGeom>
          <a:noFill/>
          <a:ln w="95250">
            <a:solidFill>
              <a:schemeClr val="accent4"/>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3722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emph" presetSubtype="0" repeatCount="3000" fill="hold" grpId="1" nodeType="withEffect">
                                  <p:stCondLst>
                                    <p:cond delay="0"/>
                                  </p:stCondLst>
                                  <p:childTnLst>
                                    <p:anim calcmode="discrete" valueType="str">
                                      <p:cBhvr>
                                        <p:cTn id="9"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1D5B509A-9EDE-E0A9-C0CE-1E728E3A7D46}"/>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rcRect t="28655" b="29466"/>
          <a:stretch/>
        </p:blipFill>
        <p:spPr>
          <a:xfrm>
            <a:off x="628948" y="2042494"/>
            <a:ext cx="3724073" cy="4484337"/>
          </a:xfrm>
          <a:prstGeom prst="rect">
            <a:avLst/>
          </a:prstGeom>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1415772" cy="535531"/>
          </a:xfrm>
        </p:spPr>
        <p:txBody>
          <a:bodyPr/>
          <a:lstStyle/>
          <a:p>
            <a:r>
              <a:rPr kumimoji="1" lang="ja-JP" altLang="en-US" sz="3200"/>
              <a:t>遊び方</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81452" y="541145"/>
            <a:ext cx="2760691" cy="590931"/>
          </a:xfrm>
        </p:spPr>
        <p:txBody>
          <a:bodyPr/>
          <a:lstStyle/>
          <a:p>
            <a:r>
              <a:rPr kumimoji="1" lang="ja-JP" altLang="en-US"/>
              <a:t>ミッション</a:t>
            </a:r>
            <a:r>
              <a:rPr kumimoji="1" lang="en-US" altLang="ja-JP"/>
              <a:t>2</a:t>
            </a:r>
            <a:endParaRPr kumimoji="1" lang="ja-JP" altLang="en-US"/>
          </a:p>
        </p:txBody>
      </p:sp>
      <p:sp>
        <p:nvSpPr>
          <p:cNvPr id="6" name="テキスト ボックス 5">
            <a:extLst>
              <a:ext uri="{FF2B5EF4-FFF2-40B4-BE49-F238E27FC236}">
                <a16:creationId xmlns:a16="http://schemas.microsoft.com/office/drawing/2014/main" id="{0E166131-0FC4-35AE-737E-B683415A408D}"/>
              </a:ext>
            </a:extLst>
          </p:cNvPr>
          <p:cNvSpPr txBox="1"/>
          <p:nvPr/>
        </p:nvSpPr>
        <p:spPr>
          <a:xfrm>
            <a:off x="4674618" y="2861275"/>
            <a:ext cx="5487400" cy="2910861"/>
          </a:xfrm>
          <a:prstGeom prst="rect">
            <a:avLst/>
          </a:prstGeom>
          <a:noFill/>
        </p:spPr>
        <p:txBody>
          <a:bodyPr wrap="none" rtlCol="0" anchor="ctr" anchorCtr="0">
            <a:spAutoFit/>
          </a:bodyPr>
          <a:lstStyle/>
          <a:p>
            <a:pPr>
              <a:lnSpc>
                <a:spcPct val="110000"/>
              </a:lnSpc>
            </a:pPr>
            <a:r>
              <a:rPr kumimoji="1" lang="ja-JP" altLang="en-US" sz="2400"/>
              <a:t>マップの右下の枠に</a:t>
            </a:r>
            <a:r>
              <a:rPr kumimoji="1" lang="en-US" altLang="ja-JP" sz="2400"/>
              <a:t/>
            </a:r>
            <a:br>
              <a:rPr kumimoji="1" lang="en-US" altLang="ja-JP" sz="2400"/>
            </a:br>
            <a:r>
              <a:rPr kumimoji="1" lang="ja-JP" altLang="en-US" sz="2400"/>
              <a:t>ものカードとミッションカードの山を</a:t>
            </a:r>
            <a:r>
              <a:rPr kumimoji="1" lang="en-US" altLang="ja-JP" sz="2400"/>
              <a:t/>
            </a:r>
            <a:br>
              <a:rPr kumimoji="1" lang="en-US" altLang="ja-JP" sz="2400"/>
            </a:br>
            <a:r>
              <a:rPr kumimoji="1" lang="ja-JP" altLang="en-US" sz="2400"/>
              <a:t>うら返しで置きます。</a:t>
            </a:r>
            <a:endParaRPr kumimoji="1" lang="en-US" altLang="ja-JP" sz="2400"/>
          </a:p>
          <a:p>
            <a:pPr>
              <a:lnSpc>
                <a:spcPct val="110000"/>
              </a:lnSpc>
            </a:pPr>
            <a:endParaRPr kumimoji="1" lang="en-US" altLang="ja-JP" sz="2400"/>
          </a:p>
          <a:p>
            <a:pPr>
              <a:lnSpc>
                <a:spcPct val="110000"/>
              </a:lnSpc>
            </a:pPr>
            <a:r>
              <a:rPr kumimoji="1" lang="en-US" altLang="ja-JP" sz="2400"/>
              <a:t>M2-1</a:t>
            </a:r>
            <a:r>
              <a:rPr kumimoji="1" lang="ja-JP" altLang="en-US" sz="2400"/>
              <a:t>から順にマスに書かれたカードを</a:t>
            </a:r>
            <a:r>
              <a:rPr kumimoji="1" lang="en-US" altLang="ja-JP" sz="2400"/>
              <a:t/>
            </a:r>
            <a:br>
              <a:rPr kumimoji="1" lang="en-US" altLang="ja-JP" sz="2400"/>
            </a:br>
            <a:r>
              <a:rPr kumimoji="1" lang="en-US" altLang="ja-JP" sz="2400"/>
              <a:t>1</a:t>
            </a:r>
            <a:r>
              <a:rPr kumimoji="1" lang="ja-JP" altLang="en-US" sz="2400"/>
              <a:t>枚引いて、出題されたしくみを</a:t>
            </a:r>
            <a:r>
              <a:rPr kumimoji="1" lang="en-US" altLang="ja-JP" sz="2400"/>
              <a:t/>
            </a:r>
            <a:br>
              <a:rPr kumimoji="1" lang="en-US" altLang="ja-JP" sz="2400"/>
            </a:br>
            <a:r>
              <a:rPr kumimoji="1" lang="en-US" altLang="ja-JP" sz="2400"/>
              <a:t>MESH</a:t>
            </a:r>
            <a:r>
              <a:rPr kumimoji="1" lang="ja-JP" altLang="en-US" sz="2400"/>
              <a:t>を使ってつくっていきます。</a:t>
            </a:r>
          </a:p>
        </p:txBody>
      </p:sp>
    </p:spTree>
    <p:extLst>
      <p:ext uri="{BB962C8B-B14F-4D97-AF65-F5344CB8AC3E}">
        <p14:creationId xmlns:p14="http://schemas.microsoft.com/office/powerpoint/2010/main" val="720512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E4A1950B-DCE3-5D83-6458-02255EEB9C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54265" y="5539216"/>
            <a:ext cx="4258164" cy="1375858"/>
          </a:xfrm>
          <a:prstGeom prst="rect">
            <a:avLst/>
          </a:prstGeom>
        </p:spPr>
      </p:pic>
      <p:pic>
        <p:nvPicPr>
          <p:cNvPr id="10" name="図 9">
            <a:extLst>
              <a:ext uri="{FF2B5EF4-FFF2-40B4-BE49-F238E27FC236}">
                <a16:creationId xmlns:a16="http://schemas.microsoft.com/office/drawing/2014/main" id="{734FBE61-E1D1-8265-AB69-9569A55C39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5326" y="5534550"/>
            <a:ext cx="4258165" cy="1380524"/>
          </a:xfrm>
          <a:prstGeom prst="rect">
            <a:avLst/>
          </a:prstGeom>
        </p:spPr>
      </p:pic>
      <p:pic>
        <p:nvPicPr>
          <p:cNvPr id="8" name="図 7">
            <a:extLst>
              <a:ext uri="{FF2B5EF4-FFF2-40B4-BE49-F238E27FC236}">
                <a16:creationId xmlns:a16="http://schemas.microsoft.com/office/drawing/2014/main" id="{4A4CDC13-6FDA-2A50-8903-430F896225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63491" y="3471394"/>
            <a:ext cx="2607070" cy="1415950"/>
          </a:xfrm>
          <a:prstGeom prst="rect">
            <a:avLst/>
          </a:prstGeom>
        </p:spPr>
      </p:pic>
      <p:pic>
        <p:nvPicPr>
          <p:cNvPr id="6" name="図 5">
            <a:extLst>
              <a:ext uri="{FF2B5EF4-FFF2-40B4-BE49-F238E27FC236}">
                <a16:creationId xmlns:a16="http://schemas.microsoft.com/office/drawing/2014/main" id="{97119CAB-3AC4-C85C-23B7-6EF10666275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2927" y="3491291"/>
            <a:ext cx="4264105" cy="1373422"/>
          </a:xfrm>
          <a:prstGeom prst="rect">
            <a:avLst/>
          </a:prstGeom>
        </p:spPr>
      </p:pic>
      <p:sp>
        <p:nvSpPr>
          <p:cNvPr id="30" name="テキスト プレースホルダー 29">
            <a:extLst>
              <a:ext uri="{FF2B5EF4-FFF2-40B4-BE49-F238E27FC236}">
                <a16:creationId xmlns:a16="http://schemas.microsoft.com/office/drawing/2014/main" id="{AB549FB2-B00D-F33A-F2A3-2007BB3E3D87}"/>
              </a:ext>
            </a:extLst>
          </p:cNvPr>
          <p:cNvSpPr>
            <a:spLocks noGrp="1"/>
          </p:cNvSpPr>
          <p:nvPr>
            <p:ph type="body" sz="quarter" idx="10"/>
          </p:nvPr>
        </p:nvSpPr>
        <p:spPr>
          <a:xfrm>
            <a:off x="4489888" y="541145"/>
            <a:ext cx="3416320" cy="590931"/>
          </a:xfrm>
        </p:spPr>
        <p:txBody>
          <a:bodyPr/>
          <a:lstStyle/>
          <a:p>
            <a:r>
              <a:rPr lang="ja-JP" altLang="en-US"/>
              <a:t>つくってみよう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2</a:t>
            </a:r>
            <a:endParaRPr kumimoji="1" lang="ja-JP" altLang="en-US"/>
          </a:p>
        </p:txBody>
      </p:sp>
      <p:sp>
        <p:nvSpPr>
          <p:cNvPr id="27" name="テキスト ボックス 26">
            <a:extLst>
              <a:ext uri="{FF2B5EF4-FFF2-40B4-BE49-F238E27FC236}">
                <a16:creationId xmlns:a16="http://schemas.microsoft.com/office/drawing/2014/main" id="{2806F7EF-8CD1-B325-E1C9-CD8203F674DA}"/>
              </a:ext>
            </a:extLst>
          </p:cNvPr>
          <p:cNvSpPr txBox="1"/>
          <p:nvPr/>
        </p:nvSpPr>
        <p:spPr>
          <a:xfrm>
            <a:off x="872927" y="3061602"/>
            <a:ext cx="8334333" cy="409792"/>
          </a:xfrm>
          <a:prstGeom prst="rect">
            <a:avLst/>
          </a:prstGeom>
          <a:noFill/>
        </p:spPr>
        <p:txBody>
          <a:bodyPr wrap="none" rtlCol="0">
            <a:spAutoFit/>
          </a:bodyPr>
          <a:lstStyle/>
          <a:p>
            <a:pPr>
              <a:lnSpc>
                <a:spcPct val="110000"/>
              </a:lnSpc>
            </a:pPr>
            <a:r>
              <a:rPr kumimoji="1" lang="ja-JP" altLang="en-US" sz="2000"/>
              <a:t>▽ ものカード　</a:t>
            </a:r>
            <a:r>
              <a:rPr kumimoji="1" lang="en-US" altLang="ja-JP"/>
              <a:t>※</a:t>
            </a:r>
            <a:r>
              <a:rPr kumimoji="1" lang="ja-JP" altLang="en-US"/>
              <a:t> 指定された「もの」がない場合はカードをぬいておこう。</a:t>
            </a:r>
          </a:p>
        </p:txBody>
      </p:sp>
      <p:sp>
        <p:nvSpPr>
          <p:cNvPr id="28" name="テキスト ボックス 27">
            <a:extLst>
              <a:ext uri="{FF2B5EF4-FFF2-40B4-BE49-F238E27FC236}">
                <a16:creationId xmlns:a16="http://schemas.microsoft.com/office/drawing/2014/main" id="{E7614735-1B76-F30F-F0F7-7850804AAB8B}"/>
              </a:ext>
            </a:extLst>
          </p:cNvPr>
          <p:cNvSpPr txBox="1"/>
          <p:nvPr/>
        </p:nvSpPr>
        <p:spPr>
          <a:xfrm>
            <a:off x="872927" y="5077781"/>
            <a:ext cx="2557110" cy="409792"/>
          </a:xfrm>
          <a:prstGeom prst="rect">
            <a:avLst/>
          </a:prstGeom>
          <a:noFill/>
        </p:spPr>
        <p:txBody>
          <a:bodyPr wrap="none" rtlCol="0">
            <a:spAutoFit/>
          </a:bodyPr>
          <a:lstStyle/>
          <a:p>
            <a:pPr>
              <a:lnSpc>
                <a:spcPct val="110000"/>
              </a:lnSpc>
            </a:pPr>
            <a:r>
              <a:rPr kumimoji="1" lang="ja-JP" altLang="en-US" sz="2000"/>
              <a:t>▽ ミッションカード</a:t>
            </a:r>
          </a:p>
        </p:txBody>
      </p:sp>
      <p:sp>
        <p:nvSpPr>
          <p:cNvPr id="29" name="テキスト ボックス 28">
            <a:extLst>
              <a:ext uri="{FF2B5EF4-FFF2-40B4-BE49-F238E27FC236}">
                <a16:creationId xmlns:a16="http://schemas.microsoft.com/office/drawing/2014/main" id="{26932D5C-CD53-4078-B06C-FD94AEE44E5B}"/>
              </a:ext>
            </a:extLst>
          </p:cNvPr>
          <p:cNvSpPr txBox="1"/>
          <p:nvPr/>
        </p:nvSpPr>
        <p:spPr>
          <a:xfrm>
            <a:off x="667390" y="1718136"/>
            <a:ext cx="9357049" cy="879536"/>
          </a:xfrm>
          <a:prstGeom prst="rect">
            <a:avLst/>
          </a:prstGeom>
          <a:noFill/>
        </p:spPr>
        <p:txBody>
          <a:bodyPr wrap="none" rtlCol="0">
            <a:spAutoFit/>
          </a:bodyPr>
          <a:lstStyle/>
          <a:p>
            <a:pPr algn="ctr">
              <a:lnSpc>
                <a:spcPct val="110000"/>
              </a:lnSpc>
            </a:pPr>
            <a:r>
              <a:rPr kumimoji="1" lang="ja-JP" altLang="en-US" sz="2400"/>
              <a:t>引いたカードに書かれたしくみを</a:t>
            </a:r>
            <a:r>
              <a:rPr kumimoji="1" lang="en-US" altLang="ja-JP" sz="2400"/>
              <a:t>MESH</a:t>
            </a:r>
            <a:r>
              <a:rPr kumimoji="1" lang="ja-JP" altLang="en-US" sz="2400"/>
              <a:t>を使ってつくってみよう。</a:t>
            </a:r>
            <a:endParaRPr kumimoji="1" lang="en-US" altLang="ja-JP" sz="2400"/>
          </a:p>
          <a:p>
            <a:pPr algn="ctr">
              <a:lnSpc>
                <a:spcPct val="110000"/>
              </a:lnSpc>
            </a:pPr>
            <a:r>
              <a:rPr kumimoji="1" lang="ja-JP" altLang="en-US" sz="2400"/>
              <a:t>ものカードは、身近なものと</a:t>
            </a:r>
            <a:r>
              <a:rPr kumimoji="1" lang="en-US" altLang="ja-JP" sz="2400"/>
              <a:t>MESH</a:t>
            </a:r>
            <a:r>
              <a:rPr kumimoji="1" lang="ja-JP" altLang="en-US" sz="2400"/>
              <a:t>を組み合わせてつくるよ。</a:t>
            </a:r>
            <a:endParaRPr kumimoji="1" lang="en-US" altLang="ja-JP" sz="2400"/>
          </a:p>
        </p:txBody>
      </p:sp>
    </p:spTree>
    <p:extLst>
      <p:ext uri="{BB962C8B-B14F-4D97-AF65-F5344CB8AC3E}">
        <p14:creationId xmlns:p14="http://schemas.microsoft.com/office/powerpoint/2010/main" val="2338901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8FEA51F-D152-3493-2788-59188A11218E}"/>
              </a:ext>
            </a:extLst>
          </p:cNvPr>
          <p:cNvSpPr>
            <a:spLocks noGrp="1"/>
          </p:cNvSpPr>
          <p:nvPr>
            <p:ph type="body" sz="quarter" idx="10"/>
          </p:nvPr>
        </p:nvSpPr>
        <p:spPr>
          <a:xfrm>
            <a:off x="4489888" y="541145"/>
            <a:ext cx="5519460" cy="535531"/>
          </a:xfrm>
        </p:spPr>
        <p:txBody>
          <a:bodyPr/>
          <a:lstStyle/>
          <a:p>
            <a:r>
              <a:rPr kumimoji="1" lang="ja-JP" altLang="en-US" sz="3200"/>
              <a:t>どこで遊ぶのが好きですか？</a:t>
            </a:r>
          </a:p>
        </p:txBody>
      </p:sp>
      <p:sp>
        <p:nvSpPr>
          <p:cNvPr id="3" name="テキスト プレースホルダー 2">
            <a:extLst>
              <a:ext uri="{FF2B5EF4-FFF2-40B4-BE49-F238E27FC236}">
                <a16:creationId xmlns:a16="http://schemas.microsoft.com/office/drawing/2014/main" id="{3FA7CFB1-AACE-7BE9-2140-4C1092CF76FC}"/>
              </a:ext>
            </a:extLst>
          </p:cNvPr>
          <p:cNvSpPr>
            <a:spLocks noGrp="1"/>
          </p:cNvSpPr>
          <p:nvPr>
            <p:ph type="body" sz="quarter" idx="11"/>
          </p:nvPr>
        </p:nvSpPr>
        <p:spPr>
          <a:xfrm>
            <a:off x="1346136" y="541145"/>
            <a:ext cx="2031325" cy="590931"/>
          </a:xfrm>
        </p:spPr>
        <p:txBody>
          <a:bodyPr/>
          <a:lstStyle/>
          <a:p>
            <a:r>
              <a:rPr kumimoji="1" lang="ja-JP" altLang="en-US"/>
              <a:t>質問です</a:t>
            </a:r>
          </a:p>
        </p:txBody>
      </p:sp>
      <p:sp>
        <p:nvSpPr>
          <p:cNvPr id="4" name="テキスト ボックス 3">
            <a:extLst>
              <a:ext uri="{FF2B5EF4-FFF2-40B4-BE49-F238E27FC236}">
                <a16:creationId xmlns:a16="http://schemas.microsoft.com/office/drawing/2014/main" id="{11A65F74-4193-A615-4797-F1E35DC1C678}"/>
              </a:ext>
            </a:extLst>
          </p:cNvPr>
          <p:cNvSpPr txBox="1"/>
          <p:nvPr/>
        </p:nvSpPr>
        <p:spPr>
          <a:xfrm>
            <a:off x="908447" y="3779837"/>
            <a:ext cx="2492991" cy="663708"/>
          </a:xfrm>
          <a:prstGeom prst="rect">
            <a:avLst/>
          </a:prstGeom>
          <a:noFill/>
        </p:spPr>
        <p:txBody>
          <a:bodyPr wrap="none" rtlCol="0">
            <a:spAutoFit/>
          </a:bodyPr>
          <a:lstStyle/>
          <a:p>
            <a:pPr algn="ctr">
              <a:lnSpc>
                <a:spcPct val="110000"/>
              </a:lnSpc>
            </a:pPr>
            <a:r>
              <a:rPr kumimoji="1" lang="ja-JP" altLang="en-US" sz="3600"/>
              <a:t>外遊び派？</a:t>
            </a:r>
          </a:p>
        </p:txBody>
      </p:sp>
      <p:sp>
        <p:nvSpPr>
          <p:cNvPr id="5" name="テキスト ボックス 4">
            <a:extLst>
              <a:ext uri="{FF2B5EF4-FFF2-40B4-BE49-F238E27FC236}">
                <a16:creationId xmlns:a16="http://schemas.microsoft.com/office/drawing/2014/main" id="{A477BD52-3523-FBB5-D742-8D0ED2935976}"/>
              </a:ext>
            </a:extLst>
          </p:cNvPr>
          <p:cNvSpPr txBox="1"/>
          <p:nvPr/>
        </p:nvSpPr>
        <p:spPr>
          <a:xfrm>
            <a:off x="7752041" y="3779837"/>
            <a:ext cx="2031325" cy="663708"/>
          </a:xfrm>
          <a:prstGeom prst="rect">
            <a:avLst/>
          </a:prstGeom>
          <a:noFill/>
        </p:spPr>
        <p:txBody>
          <a:bodyPr wrap="none" rtlCol="0">
            <a:spAutoFit/>
          </a:bodyPr>
          <a:lstStyle/>
          <a:p>
            <a:pPr algn="ctr">
              <a:lnSpc>
                <a:spcPct val="110000"/>
              </a:lnSpc>
            </a:pPr>
            <a:r>
              <a:rPr kumimoji="1" lang="ja-JP" altLang="en-US" sz="3600"/>
              <a:t>屋内派？</a:t>
            </a:r>
          </a:p>
        </p:txBody>
      </p:sp>
      <p:sp>
        <p:nvSpPr>
          <p:cNvPr id="6" name="テキスト ボックス 5">
            <a:extLst>
              <a:ext uri="{FF2B5EF4-FFF2-40B4-BE49-F238E27FC236}">
                <a16:creationId xmlns:a16="http://schemas.microsoft.com/office/drawing/2014/main" id="{4FF66E03-B92E-7615-50E7-CE46FC8D1A80}"/>
              </a:ext>
            </a:extLst>
          </p:cNvPr>
          <p:cNvSpPr txBox="1"/>
          <p:nvPr/>
        </p:nvSpPr>
        <p:spPr>
          <a:xfrm>
            <a:off x="4099412" y="3779837"/>
            <a:ext cx="2954655" cy="663708"/>
          </a:xfrm>
          <a:prstGeom prst="rect">
            <a:avLst/>
          </a:prstGeom>
          <a:noFill/>
        </p:spPr>
        <p:txBody>
          <a:bodyPr wrap="none" rtlCol="0">
            <a:spAutoFit/>
          </a:bodyPr>
          <a:lstStyle/>
          <a:p>
            <a:pPr algn="ctr">
              <a:lnSpc>
                <a:spcPct val="110000"/>
              </a:lnSpc>
            </a:pPr>
            <a:r>
              <a:rPr kumimoji="1" lang="ja-JP" altLang="en-US" sz="3600"/>
              <a:t>どっちも派？</a:t>
            </a:r>
          </a:p>
        </p:txBody>
      </p:sp>
    </p:spTree>
    <p:extLst>
      <p:ext uri="{BB962C8B-B14F-4D97-AF65-F5344CB8AC3E}">
        <p14:creationId xmlns:p14="http://schemas.microsoft.com/office/powerpoint/2010/main" val="411016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7DFD0E0-9A00-B84D-6B01-AFB1BA3A636C}"/>
              </a:ext>
            </a:extLst>
          </p:cNvPr>
          <p:cNvSpPr>
            <a:spLocks noGrp="1"/>
          </p:cNvSpPr>
          <p:nvPr>
            <p:ph type="body" sz="quarter" idx="10"/>
          </p:nvPr>
        </p:nvSpPr>
        <p:spPr>
          <a:xfrm>
            <a:off x="2946044" y="2658258"/>
            <a:ext cx="4801314" cy="2023567"/>
          </a:xfrm>
        </p:spPr>
        <p:txBody>
          <a:bodyPr/>
          <a:lstStyle/>
          <a:p>
            <a:r>
              <a:rPr kumimoji="1" lang="ja-JP" altLang="en-US"/>
              <a:t>ミッション</a:t>
            </a:r>
            <a:r>
              <a:rPr kumimoji="1" lang="en-US" altLang="ja-JP"/>
              <a:t>3</a:t>
            </a:r>
          </a:p>
          <a:p>
            <a:r>
              <a:rPr kumimoji="1" lang="ja-JP" altLang="en-US"/>
              <a:t>新しい遊びをつくって</a:t>
            </a:r>
            <a:r>
              <a:rPr lang="en-US" altLang="ja-JP"/>
              <a:t/>
            </a:r>
            <a:br>
              <a:rPr lang="en-US" altLang="ja-JP"/>
            </a:br>
            <a:r>
              <a:rPr kumimoji="1" lang="ja-JP" altLang="en-US"/>
              <a:t>遊びの天才になろう！</a:t>
            </a:r>
          </a:p>
        </p:txBody>
      </p:sp>
    </p:spTree>
    <p:extLst>
      <p:ext uri="{BB962C8B-B14F-4D97-AF65-F5344CB8AC3E}">
        <p14:creationId xmlns:p14="http://schemas.microsoft.com/office/powerpoint/2010/main" val="1849519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4801314" cy="590931"/>
          </a:xfrm>
        </p:spPr>
        <p:txBody>
          <a:bodyPr/>
          <a:lstStyle/>
          <a:p>
            <a:r>
              <a:rPr kumimoji="1" lang="ja-JP" altLang="en-US"/>
              <a:t>遊びの天才になろう！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87062" y="541145"/>
            <a:ext cx="2749471" cy="590931"/>
          </a:xfrm>
        </p:spPr>
        <p:txBody>
          <a:bodyPr/>
          <a:lstStyle/>
          <a:p>
            <a:r>
              <a:rPr kumimoji="1" lang="ja-JP" altLang="en-US"/>
              <a:t>ミッション</a:t>
            </a:r>
            <a:r>
              <a:rPr kumimoji="1" lang="en-US" altLang="ja-JP"/>
              <a:t>3</a:t>
            </a:r>
            <a:endParaRPr kumimoji="1" lang="ja-JP" altLang="en-US"/>
          </a:p>
        </p:txBody>
      </p:sp>
      <p:sp>
        <p:nvSpPr>
          <p:cNvPr id="4" name="テキスト ボックス 3">
            <a:extLst>
              <a:ext uri="{FF2B5EF4-FFF2-40B4-BE49-F238E27FC236}">
                <a16:creationId xmlns:a16="http://schemas.microsoft.com/office/drawing/2014/main" id="{5E2B47EA-0206-21F9-E621-75C0B37DB118}"/>
              </a:ext>
            </a:extLst>
          </p:cNvPr>
          <p:cNvSpPr txBox="1"/>
          <p:nvPr/>
        </p:nvSpPr>
        <p:spPr>
          <a:xfrm>
            <a:off x="4239095" y="2636225"/>
            <a:ext cx="5442516" cy="1404423"/>
          </a:xfrm>
          <a:prstGeom prst="rect">
            <a:avLst/>
          </a:prstGeom>
          <a:noFill/>
        </p:spPr>
        <p:txBody>
          <a:bodyPr wrap="none" rtlCol="0" anchor="ctr" anchorCtr="0">
            <a:spAutoFit/>
          </a:bodyPr>
          <a:lstStyle/>
          <a:p>
            <a:pPr>
              <a:lnSpc>
                <a:spcPct val="110000"/>
              </a:lnSpc>
            </a:pPr>
            <a:r>
              <a:rPr lang="ja-JP" altLang="en-US" sz="4400" b="1" spc="100">
                <a:solidFill>
                  <a:schemeClr val="accent4"/>
                </a:solidFill>
                <a:latin typeface="+mn-ea"/>
              </a:rPr>
              <a:t>新しい遊び</a:t>
            </a:r>
            <a:r>
              <a:rPr lang="ja-JP" altLang="en-US" sz="3600" spc="100">
                <a:latin typeface="+mn-ea"/>
              </a:rPr>
              <a:t>をつくって</a:t>
            </a:r>
            <a:endParaRPr lang="en-US" altLang="ja-JP" sz="3600" spc="100">
              <a:latin typeface="+mn-ea"/>
            </a:endParaRPr>
          </a:p>
          <a:p>
            <a:pPr>
              <a:lnSpc>
                <a:spcPct val="110000"/>
              </a:lnSpc>
            </a:pPr>
            <a:r>
              <a:rPr lang="ja-JP" altLang="en-US" sz="3600" spc="100">
                <a:latin typeface="+mn-ea"/>
              </a:rPr>
              <a:t>遊びの天才になろう！</a:t>
            </a:r>
            <a:endParaRPr lang="en-US" altLang="ja-JP" sz="3600" spc="100">
              <a:latin typeface="+mn-ea"/>
            </a:endParaRPr>
          </a:p>
        </p:txBody>
      </p:sp>
      <p:sp>
        <p:nvSpPr>
          <p:cNvPr id="6" name="テキスト ボックス 5">
            <a:extLst>
              <a:ext uri="{FF2B5EF4-FFF2-40B4-BE49-F238E27FC236}">
                <a16:creationId xmlns:a16="http://schemas.microsoft.com/office/drawing/2014/main" id="{4B12E2B5-0748-158C-5752-DC34CFF52FAD}"/>
              </a:ext>
            </a:extLst>
          </p:cNvPr>
          <p:cNvSpPr txBox="1"/>
          <p:nvPr/>
        </p:nvSpPr>
        <p:spPr>
          <a:xfrm>
            <a:off x="4239095" y="4437839"/>
            <a:ext cx="5763116" cy="1769010"/>
          </a:xfrm>
          <a:prstGeom prst="rect">
            <a:avLst/>
          </a:prstGeom>
          <a:noFill/>
        </p:spPr>
        <p:txBody>
          <a:bodyPr wrap="none" rtlCol="0">
            <a:spAutoFit/>
          </a:bodyPr>
          <a:lstStyle/>
          <a:p>
            <a:pPr marL="342900" indent="-342900">
              <a:lnSpc>
                <a:spcPct val="110000"/>
              </a:lnSpc>
              <a:buFont typeface="Arial" panose="020B0604020202020204" pitchFamily="34" charset="0"/>
              <a:buChar char="•"/>
            </a:pPr>
            <a:r>
              <a:rPr kumimoji="1" lang="ja-JP" altLang="en-US" sz="2400"/>
              <a:t>まったく新しい遊びをつくる？</a:t>
            </a:r>
            <a:endParaRPr kumimoji="1" lang="en-US" altLang="ja-JP" sz="2400"/>
          </a:p>
          <a:p>
            <a:pPr marL="342900" indent="-342900">
              <a:lnSpc>
                <a:spcPct val="110000"/>
              </a:lnSpc>
              <a:buFont typeface="Arial" panose="020B0604020202020204" pitchFamily="34" charset="0"/>
              <a:buChar char="•"/>
            </a:pPr>
            <a:r>
              <a:rPr kumimoji="1" lang="ja-JP" altLang="en-US" sz="2400"/>
              <a:t>好きな遊びをもっと面白く？</a:t>
            </a:r>
            <a:endParaRPr kumimoji="1" lang="en-US" altLang="ja-JP" sz="2400"/>
          </a:p>
          <a:p>
            <a:pPr marL="342900" indent="-342900">
              <a:lnSpc>
                <a:spcPct val="110000"/>
              </a:lnSpc>
              <a:buFont typeface="Arial" panose="020B0604020202020204" pitchFamily="34" charset="0"/>
              <a:buChar char="•"/>
            </a:pPr>
            <a:r>
              <a:rPr kumimoji="1" lang="ja-JP" altLang="en-US" sz="2400"/>
              <a:t>これまでに作ったしくみをいかして？</a:t>
            </a:r>
            <a:endParaRPr kumimoji="1" lang="en-US" altLang="ja-JP" sz="2400"/>
          </a:p>
          <a:p>
            <a:pPr>
              <a:lnSpc>
                <a:spcPct val="110000"/>
              </a:lnSpc>
              <a:spcBef>
                <a:spcPts val="600"/>
              </a:spcBef>
            </a:pPr>
            <a:r>
              <a:rPr kumimoji="1" lang="ja-JP" altLang="en-US" sz="2400"/>
              <a:t>どんなやり方でも</a:t>
            </a:r>
            <a:r>
              <a:rPr kumimoji="1" lang="en-US" altLang="ja-JP" sz="2400"/>
              <a:t>OK‼</a:t>
            </a:r>
          </a:p>
        </p:txBody>
      </p:sp>
      <p:grpSp>
        <p:nvGrpSpPr>
          <p:cNvPr id="10" name="グループ化 9">
            <a:extLst>
              <a:ext uri="{FF2B5EF4-FFF2-40B4-BE49-F238E27FC236}">
                <a16:creationId xmlns:a16="http://schemas.microsoft.com/office/drawing/2014/main" id="{C5B3D58A-4B97-C281-F310-2420BD5EADD1}"/>
              </a:ext>
            </a:extLst>
          </p:cNvPr>
          <p:cNvGrpSpPr/>
          <p:nvPr/>
        </p:nvGrpSpPr>
        <p:grpSpPr>
          <a:xfrm>
            <a:off x="4239095" y="2025831"/>
            <a:ext cx="4415908" cy="700396"/>
            <a:chOff x="4239095" y="2258021"/>
            <a:chExt cx="4415908" cy="700396"/>
          </a:xfrm>
        </p:grpSpPr>
        <p:sp>
          <p:nvSpPr>
            <p:cNvPr id="9" name="直角三角形 8">
              <a:extLst>
                <a:ext uri="{FF2B5EF4-FFF2-40B4-BE49-F238E27FC236}">
                  <a16:creationId xmlns:a16="http://schemas.microsoft.com/office/drawing/2014/main" id="{9928E5E1-33D5-AED8-932A-50F5C9B33D03}"/>
                </a:ext>
              </a:extLst>
            </p:cNvPr>
            <p:cNvSpPr/>
            <p:nvPr/>
          </p:nvSpPr>
          <p:spPr>
            <a:xfrm rot="11362972" flipH="1">
              <a:off x="4489888" y="2515745"/>
              <a:ext cx="290456" cy="442672"/>
            </a:xfrm>
            <a:prstGeom prst="rtTriangle">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04AA693D-277D-5404-8F58-250D5C3A152D}"/>
                </a:ext>
              </a:extLst>
            </p:cNvPr>
            <p:cNvSpPr txBox="1"/>
            <p:nvPr/>
          </p:nvSpPr>
          <p:spPr>
            <a:xfrm>
              <a:off x="4239095" y="2258021"/>
              <a:ext cx="4415908" cy="442672"/>
            </a:xfrm>
            <a:prstGeom prst="roundRect">
              <a:avLst>
                <a:gd name="adj" fmla="val 50000"/>
              </a:avLst>
            </a:prstGeom>
            <a:solidFill>
              <a:schemeClr val="accent2"/>
            </a:solidFill>
          </p:spPr>
          <p:txBody>
            <a:bodyPr wrap="none" lIns="180000" tIns="46800" rIns="180000" rtlCol="0" anchor="ctr" anchorCtr="0">
              <a:spAutoFit/>
            </a:bodyPr>
            <a:lstStyle/>
            <a:p>
              <a:pPr algn="ctr">
                <a:lnSpc>
                  <a:spcPct val="110000"/>
                </a:lnSpc>
              </a:pPr>
              <a:r>
                <a:rPr kumimoji="1" lang="en-US" altLang="ja-JP" sz="2000"/>
                <a:t>MESH</a:t>
              </a:r>
              <a:r>
                <a:rPr kumimoji="1" lang="ja-JP" altLang="en-US" sz="2000"/>
                <a:t>と身近なものを組み合わせて</a:t>
              </a:r>
            </a:p>
          </p:txBody>
        </p:sp>
      </p:grpSp>
      <p:pic>
        <p:nvPicPr>
          <p:cNvPr id="8" name="図 7" descr="マップ が含まれている画像&#10;&#10;自動的に生成された説明">
            <a:extLst>
              <a:ext uri="{FF2B5EF4-FFF2-40B4-BE49-F238E27FC236}">
                <a16:creationId xmlns:a16="http://schemas.microsoft.com/office/drawing/2014/main" id="{CEC2FED5-99D2-1A21-3EAC-EE7F219FD16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426" y="2025831"/>
            <a:ext cx="3254479" cy="4544789"/>
          </a:xfrm>
          <a:prstGeom prst="rect">
            <a:avLst/>
          </a:prstGeom>
        </p:spPr>
      </p:pic>
    </p:spTree>
    <p:extLst>
      <p:ext uri="{BB962C8B-B14F-4D97-AF65-F5344CB8AC3E}">
        <p14:creationId xmlns:p14="http://schemas.microsoft.com/office/powerpoint/2010/main" val="2259734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E257802E-AC5F-C891-D5AF-5FB348277C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95906" y="2210913"/>
            <a:ext cx="6301931" cy="4724999"/>
          </a:xfrm>
          <a:prstGeom prst="rect">
            <a:avLst/>
          </a:prstGeom>
          <a:ln>
            <a:solidFill>
              <a:schemeClr val="bg1">
                <a:lumMod val="85000"/>
              </a:schemeClr>
            </a:solidFill>
          </a:ln>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4801314" cy="590931"/>
          </a:xfrm>
        </p:spPr>
        <p:txBody>
          <a:bodyPr/>
          <a:lstStyle/>
          <a:p>
            <a:r>
              <a:rPr lang="ja-JP" altLang="en-US"/>
              <a:t>どんな遊びをつくる？</a:t>
            </a:r>
            <a:endParaRPr kumimoji="1" lang="ja-JP" altLang="en-US"/>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884469" y="541145"/>
            <a:ext cx="2954655" cy="590931"/>
          </a:xfrm>
        </p:spPr>
        <p:txBody>
          <a:bodyPr/>
          <a:lstStyle/>
          <a:p>
            <a:r>
              <a:rPr kumimoji="1" lang="ja-JP" altLang="en-US"/>
              <a:t>ワークシート</a:t>
            </a:r>
          </a:p>
        </p:txBody>
      </p:sp>
      <p:sp>
        <p:nvSpPr>
          <p:cNvPr id="6" name="四角形: 角を丸くする 5">
            <a:extLst>
              <a:ext uri="{FF2B5EF4-FFF2-40B4-BE49-F238E27FC236}">
                <a16:creationId xmlns:a16="http://schemas.microsoft.com/office/drawing/2014/main" id="{3DD57F02-30ED-5CF6-123F-044A83EB0271}"/>
              </a:ext>
            </a:extLst>
          </p:cNvPr>
          <p:cNvSpPr/>
          <p:nvPr/>
        </p:nvSpPr>
        <p:spPr>
          <a:xfrm>
            <a:off x="2277795" y="3111692"/>
            <a:ext cx="3054464" cy="3643951"/>
          </a:xfrm>
          <a:prstGeom prst="roundRect">
            <a:avLst>
              <a:gd name="adj" fmla="val 7755"/>
            </a:avLst>
          </a:prstGeom>
          <a:noFill/>
          <a:ln w="95250">
            <a:solidFill>
              <a:schemeClr val="accent4"/>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D39F7A22-79B2-B77B-A23C-FBCF61E59ADC}"/>
              </a:ext>
            </a:extLst>
          </p:cNvPr>
          <p:cNvSpPr txBox="1"/>
          <p:nvPr/>
        </p:nvSpPr>
        <p:spPr>
          <a:xfrm>
            <a:off x="731506" y="1628459"/>
            <a:ext cx="9228809" cy="473271"/>
          </a:xfrm>
          <a:prstGeom prst="rect">
            <a:avLst/>
          </a:prstGeom>
          <a:noFill/>
        </p:spPr>
        <p:txBody>
          <a:bodyPr wrap="none" rtlCol="0">
            <a:spAutoFit/>
          </a:bodyPr>
          <a:lstStyle/>
          <a:p>
            <a:pPr algn="ctr">
              <a:lnSpc>
                <a:spcPct val="110000"/>
              </a:lnSpc>
            </a:pPr>
            <a:r>
              <a:rPr kumimoji="1" lang="ja-JP" altLang="en-US" sz="2400"/>
              <a:t>ワークシートにかいて考えをまとめても</a:t>
            </a:r>
            <a:r>
              <a:rPr kumimoji="1" lang="en-US" altLang="ja-JP" sz="2400"/>
              <a:t>OK</a:t>
            </a:r>
            <a:r>
              <a:rPr kumimoji="1" lang="ja-JP" altLang="en-US" sz="2400"/>
              <a:t>！左のらんを使おう。</a:t>
            </a:r>
          </a:p>
        </p:txBody>
      </p:sp>
    </p:spTree>
    <p:extLst>
      <p:ext uri="{BB962C8B-B14F-4D97-AF65-F5344CB8AC3E}">
        <p14:creationId xmlns:p14="http://schemas.microsoft.com/office/powerpoint/2010/main" val="3544718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7757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4CD0F0C-316F-6A17-A3D4-7BB50021EE1A}"/>
              </a:ext>
            </a:extLst>
          </p:cNvPr>
          <p:cNvSpPr>
            <a:spLocks noGrp="1"/>
          </p:cNvSpPr>
          <p:nvPr>
            <p:ph type="body" sz="quarter" idx="10"/>
          </p:nvPr>
        </p:nvSpPr>
        <p:spPr>
          <a:xfrm>
            <a:off x="2914787" y="3338187"/>
            <a:ext cx="4863832" cy="663708"/>
          </a:xfrm>
        </p:spPr>
        <p:txBody>
          <a:bodyPr/>
          <a:lstStyle/>
          <a:p>
            <a:r>
              <a:rPr kumimoji="1" lang="ja-JP" altLang="en-US"/>
              <a:t>ミッション</a:t>
            </a:r>
            <a:r>
              <a:rPr kumimoji="1" lang="en-US" altLang="ja-JP"/>
              <a:t>3</a:t>
            </a:r>
            <a:r>
              <a:rPr kumimoji="1" lang="ja-JP" altLang="en-US"/>
              <a:t>（</a:t>
            </a:r>
            <a:r>
              <a:rPr kumimoji="1" lang="en-US" altLang="ja-JP"/>
              <a:t>2</a:t>
            </a:r>
            <a:r>
              <a:rPr kumimoji="1" lang="ja-JP" altLang="en-US"/>
              <a:t>日目）</a:t>
            </a:r>
          </a:p>
        </p:txBody>
      </p:sp>
    </p:spTree>
    <p:extLst>
      <p:ext uri="{BB962C8B-B14F-4D97-AF65-F5344CB8AC3E}">
        <p14:creationId xmlns:p14="http://schemas.microsoft.com/office/powerpoint/2010/main" val="830179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 が含まれている画像&#10;&#10;自動的に生成された説明">
            <a:extLst>
              <a:ext uri="{FF2B5EF4-FFF2-40B4-BE49-F238E27FC236}">
                <a16:creationId xmlns:a16="http://schemas.microsoft.com/office/drawing/2014/main" id="{0D0F77E6-4DB1-B3EF-BB54-E571D64CCB3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81330" y="1350"/>
            <a:ext cx="6220587" cy="7559675"/>
          </a:xfrm>
          <a:prstGeom prst="rect">
            <a:avLst/>
          </a:prstGeom>
        </p:spPr>
      </p:pic>
      <p:sp>
        <p:nvSpPr>
          <p:cNvPr id="4" name="フリーフォーム 5">
            <a:extLst>
              <a:ext uri="{FF2B5EF4-FFF2-40B4-BE49-F238E27FC236}">
                <a16:creationId xmlns:a16="http://schemas.microsoft.com/office/drawing/2014/main" id="{53D62216-CD75-03EC-45C5-B576A938C3EE}"/>
              </a:ext>
            </a:extLst>
          </p:cNvPr>
          <p:cNvSpPr/>
          <p:nvPr/>
        </p:nvSpPr>
        <p:spPr>
          <a:xfrm>
            <a:off x="0" y="-1"/>
            <a:ext cx="5708650" cy="7553274"/>
          </a:xfrm>
          <a:custGeom>
            <a:avLst/>
            <a:gdLst>
              <a:gd name="connsiteX0" fmla="*/ 0 w 4741333"/>
              <a:gd name="connsiteY0" fmla="*/ 0 h 6858000"/>
              <a:gd name="connsiteX1" fmla="*/ 3597434 w 4741333"/>
              <a:gd name="connsiteY1" fmla="*/ 0 h 6858000"/>
              <a:gd name="connsiteX2" fmla="*/ 3786600 w 4741333"/>
              <a:gd name="connsiteY2" fmla="*/ 238016 h 6858000"/>
              <a:gd name="connsiteX3" fmla="*/ 4737093 w 4741333"/>
              <a:gd name="connsiteY3" fmla="*/ 3196775 h 6858000"/>
              <a:gd name="connsiteX4" fmla="*/ 4741333 w 4741333"/>
              <a:gd name="connsiteY4" fmla="*/ 3428947 h 6858000"/>
              <a:gd name="connsiteX5" fmla="*/ 4741333 w 4741333"/>
              <a:gd name="connsiteY5" fmla="*/ 3429053 h 6858000"/>
              <a:gd name="connsiteX6" fmla="*/ 4737093 w 4741333"/>
              <a:gd name="connsiteY6" fmla="*/ 3661225 h 6858000"/>
              <a:gd name="connsiteX7" fmla="*/ 3786600 w 4741333"/>
              <a:gd name="connsiteY7" fmla="*/ 6619985 h 6858000"/>
              <a:gd name="connsiteX8" fmla="*/ 3597434 w 4741333"/>
              <a:gd name="connsiteY8" fmla="*/ 6858000 h 6858000"/>
              <a:gd name="connsiteX9" fmla="*/ 0 w 47413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1333" h="6858000">
                <a:moveTo>
                  <a:pt x="0" y="0"/>
                </a:moveTo>
                <a:lnTo>
                  <a:pt x="3597434" y="0"/>
                </a:lnTo>
                <a:lnTo>
                  <a:pt x="3786600" y="238016"/>
                </a:lnTo>
                <a:cubicBezTo>
                  <a:pt x="4339616" y="1003620"/>
                  <a:pt x="4694849" y="2043037"/>
                  <a:pt x="4737093" y="3196775"/>
                </a:cubicBezTo>
                <a:lnTo>
                  <a:pt x="4741333" y="3428947"/>
                </a:lnTo>
                <a:lnTo>
                  <a:pt x="4741333" y="3429053"/>
                </a:lnTo>
                <a:lnTo>
                  <a:pt x="4737093" y="3661225"/>
                </a:lnTo>
                <a:cubicBezTo>
                  <a:pt x="4694849" y="4814963"/>
                  <a:pt x="4339616" y="5854381"/>
                  <a:pt x="3786600" y="6619985"/>
                </a:cubicBezTo>
                <a:lnTo>
                  <a:pt x="3597434" y="6858000"/>
                </a:lnTo>
                <a:lnTo>
                  <a:pt x="0" y="685800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ja-JP" err="1"/>
              <a:t>ro</a:t>
            </a:r>
            <a:endParaRPr lang="ja-JP" altLang="en-US"/>
          </a:p>
        </p:txBody>
      </p:sp>
      <p:cxnSp>
        <p:nvCxnSpPr>
          <p:cNvPr id="11" name="直線コネクタ 10">
            <a:extLst>
              <a:ext uri="{FF2B5EF4-FFF2-40B4-BE49-F238E27FC236}">
                <a16:creationId xmlns:a16="http://schemas.microsoft.com/office/drawing/2014/main" id="{BEDD0302-2D12-EACF-28CB-4329CB5F6AD7}"/>
              </a:ext>
            </a:extLst>
          </p:cNvPr>
          <p:cNvCxnSpPr>
            <a:cxnSpLocks/>
          </p:cNvCxnSpPr>
          <p:nvPr/>
        </p:nvCxnSpPr>
        <p:spPr>
          <a:xfrm>
            <a:off x="261307" y="3852617"/>
            <a:ext cx="5186035" cy="0"/>
          </a:xfrm>
          <a:prstGeom prst="line">
            <a:avLst/>
          </a:prstGeom>
          <a:ln w="152400">
            <a:solidFill>
              <a:schemeClr val="accent4">
                <a:alpha val="60000"/>
              </a:schemeClr>
            </a:solidFill>
          </a:ln>
        </p:spPr>
        <p:style>
          <a:lnRef idx="3">
            <a:schemeClr val="accent4"/>
          </a:lnRef>
          <a:fillRef idx="0">
            <a:schemeClr val="accent4"/>
          </a:fillRef>
          <a:effectRef idx="2">
            <a:schemeClr val="accent4"/>
          </a:effectRef>
          <a:fontRef idx="minor">
            <a:schemeClr val="tx1"/>
          </a:fontRef>
        </p:style>
      </p:cxnSp>
      <p:sp>
        <p:nvSpPr>
          <p:cNvPr id="6" name="テキスト ボックス 5">
            <a:extLst>
              <a:ext uri="{FF2B5EF4-FFF2-40B4-BE49-F238E27FC236}">
                <a16:creationId xmlns:a16="http://schemas.microsoft.com/office/drawing/2014/main" id="{9D57EB7D-48D0-66C7-3469-1EDB50F67F83}"/>
              </a:ext>
            </a:extLst>
          </p:cNvPr>
          <p:cNvSpPr txBox="1"/>
          <p:nvPr/>
        </p:nvSpPr>
        <p:spPr>
          <a:xfrm>
            <a:off x="463285" y="4324195"/>
            <a:ext cx="4782079" cy="400110"/>
          </a:xfrm>
          <a:prstGeom prst="rect">
            <a:avLst/>
          </a:prstGeom>
          <a:noFill/>
        </p:spPr>
        <p:txBody>
          <a:bodyPr wrap="none" rtlCol="0">
            <a:spAutoFit/>
          </a:bodyPr>
          <a:lstStyle/>
          <a:p>
            <a:pPr algn="ctr"/>
            <a:r>
              <a:rPr lang="ja-JP" altLang="en-US" sz="2000" b="1" spc="100">
                <a:solidFill>
                  <a:schemeClr val="accent1"/>
                </a:solidFill>
                <a:latin typeface="+mj-ea"/>
                <a:ea typeface="+mj-ea"/>
              </a:rPr>
              <a:t>工作</a:t>
            </a:r>
            <a:r>
              <a:rPr lang="en-US" altLang="ja-JP" sz="1600" spc="100">
                <a:solidFill>
                  <a:schemeClr val="accent1"/>
                </a:solidFill>
                <a:latin typeface="+mj-ea"/>
                <a:ea typeface="+mj-ea"/>
              </a:rPr>
              <a:t>×</a:t>
            </a:r>
            <a:r>
              <a:rPr lang="ja-JP" altLang="en-US" sz="2000" b="1" spc="100">
                <a:solidFill>
                  <a:schemeClr val="accent1"/>
                </a:solidFill>
                <a:latin typeface="+mj-ea"/>
                <a:ea typeface="+mj-ea"/>
              </a:rPr>
              <a:t>プログラミング ワークショップ</a:t>
            </a:r>
          </a:p>
        </p:txBody>
      </p:sp>
      <p:sp>
        <p:nvSpPr>
          <p:cNvPr id="8" name="テキスト ボックス 7">
            <a:extLst>
              <a:ext uri="{FF2B5EF4-FFF2-40B4-BE49-F238E27FC236}">
                <a16:creationId xmlns:a16="http://schemas.microsoft.com/office/drawing/2014/main" id="{3ECE2566-BF98-85C2-DC15-7D9590DF2BB0}"/>
              </a:ext>
            </a:extLst>
          </p:cNvPr>
          <p:cNvSpPr txBox="1"/>
          <p:nvPr/>
        </p:nvSpPr>
        <p:spPr>
          <a:xfrm>
            <a:off x="261307" y="3272056"/>
            <a:ext cx="5186035" cy="707886"/>
          </a:xfrm>
          <a:prstGeom prst="rect">
            <a:avLst/>
          </a:prstGeom>
          <a:noFill/>
        </p:spPr>
        <p:txBody>
          <a:bodyPr wrap="none" rtlCol="0">
            <a:spAutoFit/>
          </a:bodyPr>
          <a:lstStyle/>
          <a:p>
            <a:pPr algn="ctr"/>
            <a:r>
              <a:rPr lang="ja-JP" altLang="en-US" sz="4000" b="1" spc="-100">
                <a:solidFill>
                  <a:schemeClr val="accent1"/>
                </a:solidFill>
                <a:latin typeface="+mj-ea"/>
                <a:ea typeface="+mj-ea"/>
              </a:rPr>
              <a:t>遊びの天才になろう！</a:t>
            </a:r>
            <a:endParaRPr lang="en-US" altLang="ja-JP" sz="4000" b="1" spc="-100">
              <a:solidFill>
                <a:schemeClr val="accent1"/>
              </a:solidFill>
              <a:latin typeface="+mj-ea"/>
              <a:ea typeface="+mj-ea"/>
            </a:endParaRPr>
          </a:p>
        </p:txBody>
      </p:sp>
      <p:grpSp>
        <p:nvGrpSpPr>
          <p:cNvPr id="2" name="グループ化 1">
            <a:extLst>
              <a:ext uri="{FF2B5EF4-FFF2-40B4-BE49-F238E27FC236}">
                <a16:creationId xmlns:a16="http://schemas.microsoft.com/office/drawing/2014/main" id="{2C51B9C5-B2FB-18BA-DD80-C7003F996ECD}"/>
              </a:ext>
            </a:extLst>
          </p:cNvPr>
          <p:cNvGrpSpPr/>
          <p:nvPr/>
        </p:nvGrpSpPr>
        <p:grpSpPr>
          <a:xfrm>
            <a:off x="313488" y="369300"/>
            <a:ext cx="3622675" cy="702427"/>
            <a:chOff x="313488" y="369300"/>
            <a:chExt cx="3622675" cy="702427"/>
          </a:xfrm>
        </p:grpSpPr>
        <p:sp>
          <p:nvSpPr>
            <p:cNvPr id="3" name="テキスト ボックス 2">
              <a:extLst>
                <a:ext uri="{FF2B5EF4-FFF2-40B4-BE49-F238E27FC236}">
                  <a16:creationId xmlns:a16="http://schemas.microsoft.com/office/drawing/2014/main" id="{FCB7F0D0-3727-BCD3-1D85-612279CBA3C9}"/>
                </a:ext>
              </a:extLst>
            </p:cNvPr>
            <p:cNvSpPr txBox="1"/>
            <p:nvPr/>
          </p:nvSpPr>
          <p:spPr>
            <a:xfrm>
              <a:off x="313488" y="832751"/>
              <a:ext cx="1524776" cy="238976"/>
            </a:xfrm>
            <a:prstGeom prst="rect">
              <a:avLst/>
            </a:prstGeom>
            <a:noFill/>
          </p:spPr>
          <p:txBody>
            <a:bodyPr wrap="none" rtlCol="0" anchor="ctr" anchorCtr="0">
              <a:spAutoFit/>
            </a:bodyPr>
            <a:lstStyle/>
            <a:p>
              <a:r>
                <a:rPr lang="ja-JP" altLang="en-US" sz="953" dirty="0">
                  <a:solidFill>
                    <a:prstClr val="black"/>
                  </a:solidFill>
                  <a:latin typeface="Noto Sans JP"/>
                  <a:ea typeface="Noto Sans JP"/>
                </a:rPr>
                <a:t>横浜市デジタル統括本部</a:t>
              </a:r>
            </a:p>
          </p:txBody>
        </p:sp>
        <p:pic>
          <p:nvPicPr>
            <p:cNvPr id="12" name="図 11" descr="アイコン&#10;&#10;自動的に生成された説明">
              <a:extLst>
                <a:ext uri="{FF2B5EF4-FFF2-40B4-BE49-F238E27FC236}">
                  <a16:creationId xmlns:a16="http://schemas.microsoft.com/office/drawing/2014/main" id="{F1FD76D2-9299-045F-90F3-9B4E185E1797}"/>
                </a:ext>
              </a:extLst>
            </p:cNvPr>
            <p:cNvPicPr>
              <a:picLocks noChangeAspect="1"/>
            </p:cNvPicPr>
            <p:nvPr/>
          </p:nvPicPr>
          <p:blipFill>
            <a:blip r:embed="rId4"/>
            <a:stretch>
              <a:fillRect/>
            </a:stretch>
          </p:blipFill>
          <p:spPr>
            <a:xfrm>
              <a:off x="355231" y="427382"/>
              <a:ext cx="1427734" cy="347286"/>
            </a:xfrm>
            <a:prstGeom prst="rect">
              <a:avLst/>
            </a:prstGeom>
          </p:spPr>
        </p:pic>
        <p:pic>
          <p:nvPicPr>
            <p:cNvPr id="13" name="図 12" descr="挿絵 が含まれている画像&#10;&#10;自動的に生成された説明">
              <a:extLst>
                <a:ext uri="{FF2B5EF4-FFF2-40B4-BE49-F238E27FC236}">
                  <a16:creationId xmlns:a16="http://schemas.microsoft.com/office/drawing/2014/main" id="{AAE65C15-20BD-16C7-4150-2B4A8E5456C0}"/>
                </a:ext>
              </a:extLst>
            </p:cNvPr>
            <p:cNvPicPr>
              <a:picLocks noChangeAspect="1"/>
            </p:cNvPicPr>
            <p:nvPr/>
          </p:nvPicPr>
          <p:blipFill>
            <a:blip r:embed="rId5"/>
            <a:stretch>
              <a:fillRect/>
            </a:stretch>
          </p:blipFill>
          <p:spPr>
            <a:xfrm>
              <a:off x="2190008" y="369300"/>
              <a:ext cx="1723877" cy="463451"/>
            </a:xfrm>
            <a:prstGeom prst="rect">
              <a:avLst/>
            </a:prstGeom>
          </p:spPr>
        </p:pic>
        <p:sp>
          <p:nvSpPr>
            <p:cNvPr id="14" name="テキスト ボックス 13">
              <a:extLst>
                <a:ext uri="{FF2B5EF4-FFF2-40B4-BE49-F238E27FC236}">
                  <a16:creationId xmlns:a16="http://schemas.microsoft.com/office/drawing/2014/main" id="{10CA383C-6DE5-4A06-95ED-B82D19797F68}"/>
                </a:ext>
              </a:extLst>
            </p:cNvPr>
            <p:cNvSpPr txBox="1"/>
            <p:nvPr/>
          </p:nvSpPr>
          <p:spPr>
            <a:xfrm>
              <a:off x="2167730" y="832751"/>
              <a:ext cx="1768433" cy="238976"/>
            </a:xfrm>
            <a:prstGeom prst="rect">
              <a:avLst/>
            </a:prstGeom>
            <a:noFill/>
          </p:spPr>
          <p:txBody>
            <a:bodyPr wrap="none" rtlCol="0" anchor="ctr" anchorCtr="0">
              <a:spAutoFit/>
            </a:bodyPr>
            <a:lstStyle/>
            <a:p>
              <a:pPr algn="ctr"/>
              <a:r>
                <a:rPr lang="ja-JP" altLang="en-US" sz="953" dirty="0">
                  <a:solidFill>
                    <a:prstClr val="black"/>
                  </a:solidFill>
                  <a:latin typeface="Noto Sans JP"/>
                  <a:ea typeface="Noto Sans JP"/>
                </a:rPr>
                <a:t>神奈川大学経営学部道用ゼミ</a:t>
              </a:r>
            </a:p>
          </p:txBody>
        </p:sp>
      </p:grpSp>
    </p:spTree>
    <p:extLst>
      <p:ext uri="{BB962C8B-B14F-4D97-AF65-F5344CB8AC3E}">
        <p14:creationId xmlns:p14="http://schemas.microsoft.com/office/powerpoint/2010/main" val="3270897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0BACE3A-0A32-C7FA-94C3-DBF748BC6CF1}"/>
              </a:ext>
            </a:extLst>
          </p:cNvPr>
          <p:cNvSpPr>
            <a:spLocks noGrp="1"/>
          </p:cNvSpPr>
          <p:nvPr>
            <p:ph type="body" sz="quarter" idx="10"/>
          </p:nvPr>
        </p:nvSpPr>
        <p:spPr/>
        <p:txBody>
          <a:bodyPr/>
          <a:lstStyle/>
          <a:p>
            <a:r>
              <a:rPr lang="en-US" altLang="ja-JP"/>
              <a:t>MESH</a:t>
            </a:r>
            <a:r>
              <a:rPr lang="ja-JP" altLang="en-US"/>
              <a:t>（メッシュ）とは</a:t>
            </a:r>
          </a:p>
        </p:txBody>
      </p:sp>
      <p:sp>
        <p:nvSpPr>
          <p:cNvPr id="7" name="テキスト プレースホルダー 6">
            <a:extLst>
              <a:ext uri="{FF2B5EF4-FFF2-40B4-BE49-F238E27FC236}">
                <a16:creationId xmlns:a16="http://schemas.microsoft.com/office/drawing/2014/main" id="{2CCA0BEE-C351-05DD-04CE-D435660E94D1}"/>
              </a:ext>
            </a:extLst>
          </p:cNvPr>
          <p:cNvSpPr>
            <a:spLocks noGrp="1"/>
          </p:cNvSpPr>
          <p:nvPr>
            <p:ph type="body" sz="quarter" idx="11"/>
          </p:nvPr>
        </p:nvSpPr>
        <p:spPr/>
        <p:txBody>
          <a:bodyPr/>
          <a:lstStyle/>
          <a:p>
            <a:r>
              <a:rPr lang="ja-JP" altLang="en-US"/>
              <a:t>強い味方</a:t>
            </a:r>
          </a:p>
        </p:txBody>
      </p:sp>
      <p:pic>
        <p:nvPicPr>
          <p:cNvPr id="8" name="図 7">
            <a:extLst>
              <a:ext uri="{FF2B5EF4-FFF2-40B4-BE49-F238E27FC236}">
                <a16:creationId xmlns:a16="http://schemas.microsoft.com/office/drawing/2014/main" id="{EF5B6AF3-5E73-8248-8D82-06AA3A6A70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42315" y="3066518"/>
            <a:ext cx="4207182" cy="3952012"/>
          </a:xfrm>
          <a:prstGeom prst="rect">
            <a:avLst/>
          </a:prstGeom>
        </p:spPr>
      </p:pic>
      <p:sp>
        <p:nvSpPr>
          <p:cNvPr id="9" name="テキスト ボックス 8">
            <a:extLst>
              <a:ext uri="{FF2B5EF4-FFF2-40B4-BE49-F238E27FC236}">
                <a16:creationId xmlns:a16="http://schemas.microsoft.com/office/drawing/2014/main" id="{E2368CC0-C760-A5CD-C064-5D349F726046}"/>
              </a:ext>
            </a:extLst>
          </p:cNvPr>
          <p:cNvSpPr txBox="1"/>
          <p:nvPr/>
        </p:nvSpPr>
        <p:spPr>
          <a:xfrm>
            <a:off x="1129047" y="1678329"/>
            <a:ext cx="8433720" cy="1285801"/>
          </a:xfrm>
          <a:prstGeom prst="rect">
            <a:avLst/>
          </a:prstGeom>
          <a:noFill/>
        </p:spPr>
        <p:txBody>
          <a:bodyPr wrap="none" rtlCol="0">
            <a:spAutoFit/>
          </a:bodyPr>
          <a:lstStyle/>
          <a:p>
            <a:pPr algn="ctr">
              <a:lnSpc>
                <a:spcPct val="110000"/>
              </a:lnSpc>
            </a:pPr>
            <a:r>
              <a:rPr kumimoji="1" lang="en-US" altLang="ja-JP" sz="2400"/>
              <a:t>MESH</a:t>
            </a:r>
            <a:r>
              <a:rPr kumimoji="1" lang="ja-JP" altLang="en-US" sz="2400"/>
              <a:t>（メッシュ）は、アイデアを形にできるツールです。</a:t>
            </a:r>
          </a:p>
          <a:p>
            <a:pPr algn="ctr">
              <a:lnSpc>
                <a:spcPct val="110000"/>
              </a:lnSpc>
            </a:pPr>
            <a:r>
              <a:rPr kumimoji="1" lang="ja-JP" altLang="en-US" sz="2400"/>
              <a:t>それぞれが違うセンサーを持っていて、光や音、動きを</a:t>
            </a:r>
            <a:r>
              <a:rPr kumimoji="1" lang="en-US" altLang="ja-JP" sz="2400"/>
              <a:t/>
            </a:r>
            <a:br>
              <a:rPr kumimoji="1" lang="en-US" altLang="ja-JP" sz="2400"/>
            </a:br>
            <a:r>
              <a:rPr kumimoji="1" lang="ja-JP" altLang="en-US" sz="2400"/>
              <a:t>感じることができます。</a:t>
            </a:r>
            <a:r>
              <a:rPr kumimoji="1" lang="en-US" altLang="ja-JP" sz="2400"/>
              <a:t>LED</a:t>
            </a:r>
            <a:r>
              <a:rPr kumimoji="1" lang="ja-JP" altLang="en-US" sz="2400"/>
              <a:t>電球が光るものもあります。</a:t>
            </a:r>
          </a:p>
        </p:txBody>
      </p:sp>
    </p:spTree>
    <p:extLst>
      <p:ext uri="{BB962C8B-B14F-4D97-AF65-F5344CB8AC3E}">
        <p14:creationId xmlns:p14="http://schemas.microsoft.com/office/powerpoint/2010/main" val="38053376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EB6E20BA-96A1-1E02-393F-26265877C95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801"/>
          <a:stretch/>
        </p:blipFill>
        <p:spPr>
          <a:xfrm>
            <a:off x="1526995" y="1687476"/>
            <a:ext cx="7637821" cy="5324636"/>
          </a:xfrm>
          <a:prstGeom prst="rect">
            <a:avLst/>
          </a:prstGeom>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5634876" cy="590931"/>
          </a:xfrm>
        </p:spPr>
        <p:txBody>
          <a:bodyPr/>
          <a:lstStyle/>
          <a:p>
            <a:r>
              <a:rPr kumimoji="1" lang="en-US" altLang="ja-JP"/>
              <a:t>MESH</a:t>
            </a:r>
            <a:r>
              <a:rPr kumimoji="1" lang="ja-JP" altLang="en-US"/>
              <a:t>の使い方を知ろう！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1017519" y="541145"/>
            <a:ext cx="2688557" cy="590931"/>
          </a:xfrm>
        </p:spPr>
        <p:txBody>
          <a:bodyPr/>
          <a:lstStyle/>
          <a:p>
            <a:r>
              <a:rPr kumimoji="1" lang="ja-JP" altLang="en-US"/>
              <a:t>ミッション</a:t>
            </a:r>
            <a:r>
              <a:rPr kumimoji="1" lang="en-US" altLang="ja-JP"/>
              <a:t>1</a:t>
            </a:r>
            <a:endParaRPr kumimoji="1" lang="ja-JP" altLang="en-US"/>
          </a:p>
        </p:txBody>
      </p:sp>
      <p:sp>
        <p:nvSpPr>
          <p:cNvPr id="6" name="四角形: 角を丸くする 5">
            <a:extLst>
              <a:ext uri="{FF2B5EF4-FFF2-40B4-BE49-F238E27FC236}">
                <a16:creationId xmlns:a16="http://schemas.microsoft.com/office/drawing/2014/main" id="{3497A343-80C1-67C2-596E-581E28618146}"/>
              </a:ext>
            </a:extLst>
          </p:cNvPr>
          <p:cNvSpPr/>
          <p:nvPr/>
        </p:nvSpPr>
        <p:spPr>
          <a:xfrm>
            <a:off x="1658983" y="3779837"/>
            <a:ext cx="4990011" cy="3078163"/>
          </a:xfrm>
          <a:prstGeom prst="roundRect">
            <a:avLst>
              <a:gd name="adj" fmla="val 7755"/>
            </a:avLst>
          </a:prstGeom>
          <a:noFill/>
          <a:ln w="95250">
            <a:solidFill>
              <a:schemeClr val="accent4"/>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1766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35" presetClass="emph" presetSubtype="0" repeatCount="3000" fill="hold" grpId="1" nodeType="withEffect">
                                  <p:stCondLst>
                                    <p:cond delay="0"/>
                                  </p:stCondLst>
                                  <p:childTnLst>
                                    <p:anim calcmode="discrete" valueType="str">
                                      <p:cBhvr>
                                        <p:cTn id="9"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E4A1950B-DCE3-5D83-6458-02255EEB9C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54265" y="5539216"/>
            <a:ext cx="4258164" cy="1375858"/>
          </a:xfrm>
          <a:prstGeom prst="rect">
            <a:avLst/>
          </a:prstGeom>
        </p:spPr>
      </p:pic>
      <p:pic>
        <p:nvPicPr>
          <p:cNvPr id="10" name="図 9">
            <a:extLst>
              <a:ext uri="{FF2B5EF4-FFF2-40B4-BE49-F238E27FC236}">
                <a16:creationId xmlns:a16="http://schemas.microsoft.com/office/drawing/2014/main" id="{734FBE61-E1D1-8265-AB69-9569A55C39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5326" y="5534550"/>
            <a:ext cx="4258165" cy="1380524"/>
          </a:xfrm>
          <a:prstGeom prst="rect">
            <a:avLst/>
          </a:prstGeom>
        </p:spPr>
      </p:pic>
      <p:pic>
        <p:nvPicPr>
          <p:cNvPr id="8" name="図 7">
            <a:extLst>
              <a:ext uri="{FF2B5EF4-FFF2-40B4-BE49-F238E27FC236}">
                <a16:creationId xmlns:a16="http://schemas.microsoft.com/office/drawing/2014/main" id="{4A4CDC13-6FDA-2A50-8903-430F896225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63491" y="3471394"/>
            <a:ext cx="2607070" cy="1415950"/>
          </a:xfrm>
          <a:prstGeom prst="rect">
            <a:avLst/>
          </a:prstGeom>
        </p:spPr>
      </p:pic>
      <p:pic>
        <p:nvPicPr>
          <p:cNvPr id="6" name="図 5">
            <a:extLst>
              <a:ext uri="{FF2B5EF4-FFF2-40B4-BE49-F238E27FC236}">
                <a16:creationId xmlns:a16="http://schemas.microsoft.com/office/drawing/2014/main" id="{97119CAB-3AC4-C85C-23B7-6EF10666275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2927" y="3491291"/>
            <a:ext cx="4264105" cy="1373422"/>
          </a:xfrm>
          <a:prstGeom prst="rect">
            <a:avLst/>
          </a:prstGeom>
        </p:spPr>
      </p:pic>
      <p:sp>
        <p:nvSpPr>
          <p:cNvPr id="30" name="テキスト プレースホルダー 29">
            <a:extLst>
              <a:ext uri="{FF2B5EF4-FFF2-40B4-BE49-F238E27FC236}">
                <a16:creationId xmlns:a16="http://schemas.microsoft.com/office/drawing/2014/main" id="{AB549FB2-B00D-F33A-F2A3-2007BB3E3D87}"/>
              </a:ext>
            </a:extLst>
          </p:cNvPr>
          <p:cNvSpPr>
            <a:spLocks noGrp="1"/>
          </p:cNvSpPr>
          <p:nvPr>
            <p:ph type="body" sz="quarter" idx="10"/>
          </p:nvPr>
        </p:nvSpPr>
        <p:spPr>
          <a:xfrm>
            <a:off x="4489888" y="541145"/>
            <a:ext cx="3416320" cy="590931"/>
          </a:xfrm>
        </p:spPr>
        <p:txBody>
          <a:bodyPr/>
          <a:lstStyle/>
          <a:p>
            <a:r>
              <a:rPr lang="ja-JP" altLang="en-US"/>
              <a:t>つくってみよう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p:txBody>
          <a:bodyPr/>
          <a:lstStyle/>
          <a:p>
            <a:r>
              <a:rPr kumimoji="1" lang="ja-JP" altLang="en-US"/>
              <a:t>ミッション</a:t>
            </a:r>
            <a:r>
              <a:rPr kumimoji="1" lang="en-US" altLang="ja-JP"/>
              <a:t>2</a:t>
            </a:r>
            <a:endParaRPr kumimoji="1" lang="ja-JP" altLang="en-US"/>
          </a:p>
        </p:txBody>
      </p:sp>
      <p:sp>
        <p:nvSpPr>
          <p:cNvPr id="27" name="テキスト ボックス 26">
            <a:extLst>
              <a:ext uri="{FF2B5EF4-FFF2-40B4-BE49-F238E27FC236}">
                <a16:creationId xmlns:a16="http://schemas.microsoft.com/office/drawing/2014/main" id="{2806F7EF-8CD1-B325-E1C9-CD8203F674DA}"/>
              </a:ext>
            </a:extLst>
          </p:cNvPr>
          <p:cNvSpPr txBox="1"/>
          <p:nvPr/>
        </p:nvSpPr>
        <p:spPr>
          <a:xfrm>
            <a:off x="872927" y="3061602"/>
            <a:ext cx="8334333" cy="409792"/>
          </a:xfrm>
          <a:prstGeom prst="rect">
            <a:avLst/>
          </a:prstGeom>
          <a:noFill/>
        </p:spPr>
        <p:txBody>
          <a:bodyPr wrap="none" rtlCol="0">
            <a:spAutoFit/>
          </a:bodyPr>
          <a:lstStyle/>
          <a:p>
            <a:pPr>
              <a:lnSpc>
                <a:spcPct val="110000"/>
              </a:lnSpc>
            </a:pPr>
            <a:r>
              <a:rPr kumimoji="1" lang="ja-JP" altLang="en-US" sz="2000"/>
              <a:t>▽ ものカード　</a:t>
            </a:r>
            <a:r>
              <a:rPr kumimoji="1" lang="en-US" altLang="ja-JP"/>
              <a:t>※</a:t>
            </a:r>
            <a:r>
              <a:rPr kumimoji="1" lang="ja-JP" altLang="en-US"/>
              <a:t> 指定された「もの」がない場合はカードをぬいておこう。</a:t>
            </a:r>
          </a:p>
        </p:txBody>
      </p:sp>
      <p:sp>
        <p:nvSpPr>
          <p:cNvPr id="28" name="テキスト ボックス 27">
            <a:extLst>
              <a:ext uri="{FF2B5EF4-FFF2-40B4-BE49-F238E27FC236}">
                <a16:creationId xmlns:a16="http://schemas.microsoft.com/office/drawing/2014/main" id="{E7614735-1B76-F30F-F0F7-7850804AAB8B}"/>
              </a:ext>
            </a:extLst>
          </p:cNvPr>
          <p:cNvSpPr txBox="1"/>
          <p:nvPr/>
        </p:nvSpPr>
        <p:spPr>
          <a:xfrm>
            <a:off x="872927" y="5077781"/>
            <a:ext cx="2557110" cy="409792"/>
          </a:xfrm>
          <a:prstGeom prst="rect">
            <a:avLst/>
          </a:prstGeom>
          <a:noFill/>
        </p:spPr>
        <p:txBody>
          <a:bodyPr wrap="none" rtlCol="0">
            <a:spAutoFit/>
          </a:bodyPr>
          <a:lstStyle/>
          <a:p>
            <a:pPr>
              <a:lnSpc>
                <a:spcPct val="110000"/>
              </a:lnSpc>
            </a:pPr>
            <a:r>
              <a:rPr kumimoji="1" lang="ja-JP" altLang="en-US" sz="2000"/>
              <a:t>▽ ミッションカード</a:t>
            </a:r>
          </a:p>
        </p:txBody>
      </p:sp>
      <p:sp>
        <p:nvSpPr>
          <p:cNvPr id="29" name="テキスト ボックス 28">
            <a:extLst>
              <a:ext uri="{FF2B5EF4-FFF2-40B4-BE49-F238E27FC236}">
                <a16:creationId xmlns:a16="http://schemas.microsoft.com/office/drawing/2014/main" id="{26932D5C-CD53-4078-B06C-FD94AEE44E5B}"/>
              </a:ext>
            </a:extLst>
          </p:cNvPr>
          <p:cNvSpPr txBox="1"/>
          <p:nvPr/>
        </p:nvSpPr>
        <p:spPr>
          <a:xfrm>
            <a:off x="667390" y="1718136"/>
            <a:ext cx="9357049" cy="879536"/>
          </a:xfrm>
          <a:prstGeom prst="rect">
            <a:avLst/>
          </a:prstGeom>
          <a:noFill/>
        </p:spPr>
        <p:txBody>
          <a:bodyPr wrap="none" rtlCol="0">
            <a:spAutoFit/>
          </a:bodyPr>
          <a:lstStyle/>
          <a:p>
            <a:pPr algn="ctr">
              <a:lnSpc>
                <a:spcPct val="110000"/>
              </a:lnSpc>
            </a:pPr>
            <a:r>
              <a:rPr kumimoji="1" lang="ja-JP" altLang="en-US" sz="2400"/>
              <a:t>引いたカードに書かれたしくみを</a:t>
            </a:r>
            <a:r>
              <a:rPr kumimoji="1" lang="en-US" altLang="ja-JP" sz="2400"/>
              <a:t>MESH</a:t>
            </a:r>
            <a:r>
              <a:rPr kumimoji="1" lang="ja-JP" altLang="en-US" sz="2400"/>
              <a:t>を使ってつくってみよう。</a:t>
            </a:r>
            <a:endParaRPr kumimoji="1" lang="en-US" altLang="ja-JP" sz="2400"/>
          </a:p>
          <a:p>
            <a:pPr algn="ctr">
              <a:lnSpc>
                <a:spcPct val="110000"/>
              </a:lnSpc>
            </a:pPr>
            <a:r>
              <a:rPr kumimoji="1" lang="ja-JP" altLang="en-US" sz="2400"/>
              <a:t>ものカードは、身近なものと</a:t>
            </a:r>
            <a:r>
              <a:rPr kumimoji="1" lang="en-US" altLang="ja-JP" sz="2400"/>
              <a:t>MESH</a:t>
            </a:r>
            <a:r>
              <a:rPr kumimoji="1" lang="ja-JP" altLang="en-US" sz="2400"/>
              <a:t>を組み合わせてつくるよ。</a:t>
            </a:r>
            <a:endParaRPr kumimoji="1" lang="en-US" altLang="ja-JP" sz="2400"/>
          </a:p>
        </p:txBody>
      </p:sp>
    </p:spTree>
    <p:extLst>
      <p:ext uri="{BB962C8B-B14F-4D97-AF65-F5344CB8AC3E}">
        <p14:creationId xmlns:p14="http://schemas.microsoft.com/office/powerpoint/2010/main" val="19869905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7DFD0E0-9A00-B84D-6B01-AFB1BA3A636C}"/>
              </a:ext>
            </a:extLst>
          </p:cNvPr>
          <p:cNvSpPr>
            <a:spLocks noGrp="1"/>
          </p:cNvSpPr>
          <p:nvPr>
            <p:ph type="body" sz="quarter" idx="10"/>
          </p:nvPr>
        </p:nvSpPr>
        <p:spPr>
          <a:xfrm>
            <a:off x="2946044" y="2658258"/>
            <a:ext cx="4801314" cy="2023567"/>
          </a:xfrm>
        </p:spPr>
        <p:txBody>
          <a:bodyPr/>
          <a:lstStyle/>
          <a:p>
            <a:r>
              <a:rPr kumimoji="1" lang="ja-JP" altLang="en-US"/>
              <a:t>ミッション</a:t>
            </a:r>
            <a:r>
              <a:rPr kumimoji="1" lang="en-US" altLang="ja-JP"/>
              <a:t>3</a:t>
            </a:r>
          </a:p>
          <a:p>
            <a:r>
              <a:rPr kumimoji="1" lang="ja-JP" altLang="en-US"/>
              <a:t>新しい遊びをつくって</a:t>
            </a:r>
            <a:r>
              <a:rPr lang="en-US" altLang="ja-JP"/>
              <a:t/>
            </a:r>
            <a:br>
              <a:rPr lang="en-US" altLang="ja-JP"/>
            </a:br>
            <a:r>
              <a:rPr kumimoji="1" lang="ja-JP" altLang="en-US"/>
              <a:t>遊びの天才になろう！</a:t>
            </a:r>
          </a:p>
        </p:txBody>
      </p:sp>
    </p:spTree>
    <p:extLst>
      <p:ext uri="{BB962C8B-B14F-4D97-AF65-F5344CB8AC3E}">
        <p14:creationId xmlns:p14="http://schemas.microsoft.com/office/powerpoint/2010/main" val="1805622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A30689E-535B-699E-C3FE-84FD6D5BE4F6}"/>
              </a:ext>
            </a:extLst>
          </p:cNvPr>
          <p:cNvSpPr>
            <a:spLocks noGrp="1"/>
          </p:cNvSpPr>
          <p:nvPr>
            <p:ph type="body" sz="quarter" idx="10"/>
          </p:nvPr>
        </p:nvSpPr>
        <p:spPr/>
        <p:txBody>
          <a:bodyPr/>
          <a:lstStyle/>
          <a:p>
            <a:r>
              <a:rPr lang="ja-JP" altLang="en-US"/>
              <a:t>簡単に自己紹介をしよう！</a:t>
            </a:r>
          </a:p>
        </p:txBody>
      </p:sp>
      <p:sp>
        <p:nvSpPr>
          <p:cNvPr id="5" name="テキスト プレースホルダー 4">
            <a:extLst>
              <a:ext uri="{FF2B5EF4-FFF2-40B4-BE49-F238E27FC236}">
                <a16:creationId xmlns:a16="http://schemas.microsoft.com/office/drawing/2014/main" id="{5E2E8F71-C0CC-1F7E-3D49-4A3B62EAF86F}"/>
              </a:ext>
            </a:extLst>
          </p:cNvPr>
          <p:cNvSpPr>
            <a:spLocks noGrp="1"/>
          </p:cNvSpPr>
          <p:nvPr>
            <p:ph type="body" sz="quarter" idx="11"/>
          </p:nvPr>
        </p:nvSpPr>
        <p:spPr/>
        <p:txBody>
          <a:bodyPr/>
          <a:lstStyle/>
          <a:p>
            <a:r>
              <a:rPr lang="ja-JP" altLang="en-US"/>
              <a:t>まずは</a:t>
            </a:r>
          </a:p>
        </p:txBody>
      </p:sp>
      <p:sp>
        <p:nvSpPr>
          <p:cNvPr id="39" name="テキスト ボックス 38">
            <a:extLst>
              <a:ext uri="{FF2B5EF4-FFF2-40B4-BE49-F238E27FC236}">
                <a16:creationId xmlns:a16="http://schemas.microsoft.com/office/drawing/2014/main" id="{87E83459-A2C5-C000-EFFF-F855DED21657}"/>
              </a:ext>
            </a:extLst>
          </p:cNvPr>
          <p:cNvSpPr txBox="1"/>
          <p:nvPr/>
        </p:nvSpPr>
        <p:spPr>
          <a:xfrm>
            <a:off x="1643170" y="1907856"/>
            <a:ext cx="7407059" cy="1002775"/>
          </a:xfrm>
          <a:prstGeom prst="rect">
            <a:avLst/>
          </a:prstGeom>
          <a:noFill/>
        </p:spPr>
        <p:txBody>
          <a:bodyPr wrap="square" rtlCol="0">
            <a:spAutoFit/>
          </a:bodyPr>
          <a:lstStyle/>
          <a:p>
            <a:pPr algn="ctr">
              <a:lnSpc>
                <a:spcPct val="110000"/>
              </a:lnSpc>
            </a:pPr>
            <a:r>
              <a:rPr kumimoji="1" lang="ja-JP" altLang="en-US" sz="2400" dirty="0">
                <a:latin typeface="+mn-ea"/>
              </a:rPr>
              <a:t>近くのお友だちと</a:t>
            </a:r>
            <a:endParaRPr kumimoji="1" lang="en-US" altLang="ja-JP" sz="2400" dirty="0">
              <a:latin typeface="+mn-ea"/>
            </a:endParaRPr>
          </a:p>
          <a:p>
            <a:pPr algn="ctr">
              <a:lnSpc>
                <a:spcPct val="110000"/>
              </a:lnSpc>
            </a:pPr>
            <a:r>
              <a:rPr kumimoji="1" lang="ja-JP" altLang="en-US" sz="2400" dirty="0">
                <a:latin typeface="+mn-ea"/>
              </a:rPr>
              <a:t>好きな</a:t>
            </a:r>
            <a:r>
              <a:rPr kumimoji="1" lang="en-US" altLang="ja-JP" sz="2400" dirty="0">
                <a:latin typeface="+mn-ea"/>
              </a:rPr>
              <a:t> </a:t>
            </a:r>
            <a:r>
              <a:rPr kumimoji="1" lang="ja-JP" altLang="en-US" sz="3200" b="1" dirty="0">
                <a:solidFill>
                  <a:schemeClr val="accent4"/>
                </a:solidFill>
                <a:latin typeface="+mn-ea"/>
              </a:rPr>
              <a:t>遊び</a:t>
            </a:r>
            <a:r>
              <a:rPr kumimoji="1" lang="en-US" altLang="ja-JP" sz="3200" b="1" dirty="0">
                <a:solidFill>
                  <a:schemeClr val="accent4"/>
                </a:solidFill>
                <a:latin typeface="+mn-ea"/>
              </a:rPr>
              <a:t> </a:t>
            </a:r>
            <a:r>
              <a:rPr kumimoji="1" lang="ja-JP" altLang="en-US" sz="2400" dirty="0">
                <a:latin typeface="+mn-ea"/>
              </a:rPr>
              <a:t>についておしゃべりしてみよう！</a:t>
            </a:r>
          </a:p>
        </p:txBody>
      </p:sp>
      <p:sp>
        <p:nvSpPr>
          <p:cNvPr id="41" name="正方形/長方形 40">
            <a:extLst>
              <a:ext uri="{FF2B5EF4-FFF2-40B4-BE49-F238E27FC236}">
                <a16:creationId xmlns:a16="http://schemas.microsoft.com/office/drawing/2014/main" id="{144D633E-6A2C-3A7A-CA00-5823292B827B}"/>
              </a:ext>
            </a:extLst>
          </p:cNvPr>
          <p:cNvSpPr/>
          <p:nvPr/>
        </p:nvSpPr>
        <p:spPr>
          <a:xfrm>
            <a:off x="2136775" y="3414068"/>
            <a:ext cx="6418263" cy="3215332"/>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26B2FD80-12C6-1D8E-8631-484706C46F16}"/>
              </a:ext>
            </a:extLst>
          </p:cNvPr>
          <p:cNvSpPr txBox="1"/>
          <p:nvPr/>
        </p:nvSpPr>
        <p:spPr>
          <a:xfrm>
            <a:off x="2714416" y="4220905"/>
            <a:ext cx="5262979" cy="1601657"/>
          </a:xfrm>
          <a:prstGeom prst="rect">
            <a:avLst/>
          </a:prstGeom>
          <a:noFill/>
          <a:ln>
            <a:noFill/>
          </a:ln>
        </p:spPr>
        <p:txBody>
          <a:bodyPr wrap="none" rtlCol="0">
            <a:spAutoFit/>
          </a:bodyPr>
          <a:lstStyle/>
          <a:p>
            <a:pPr>
              <a:lnSpc>
                <a:spcPct val="140000"/>
              </a:lnSpc>
            </a:pPr>
            <a:r>
              <a:rPr kumimoji="1" lang="ja-JP" altLang="en-US" dirty="0">
                <a:latin typeface="+mn-ea"/>
              </a:rPr>
              <a:t>・いつもやってる、好きな遊びってなんだろう？</a:t>
            </a:r>
            <a:endParaRPr kumimoji="1" lang="en-US" altLang="ja-JP" dirty="0">
              <a:latin typeface="+mn-ea"/>
            </a:endParaRPr>
          </a:p>
          <a:p>
            <a:pPr>
              <a:lnSpc>
                <a:spcPct val="140000"/>
              </a:lnSpc>
            </a:pPr>
            <a:r>
              <a:rPr lang="ja-JP" altLang="en-US" dirty="0">
                <a:latin typeface="+mn-ea"/>
              </a:rPr>
              <a:t>・外で遊ぶのと家の中で遊ぶの、どっちが好き？</a:t>
            </a:r>
            <a:endParaRPr kumimoji="1" lang="ja-JP" altLang="en-US" dirty="0">
              <a:latin typeface="+mn-ea"/>
            </a:endParaRPr>
          </a:p>
          <a:p>
            <a:pPr>
              <a:lnSpc>
                <a:spcPct val="140000"/>
              </a:lnSpc>
            </a:pPr>
            <a:r>
              <a:rPr kumimoji="1" lang="ja-JP" altLang="en-US" dirty="0">
                <a:latin typeface="+mn-ea"/>
              </a:rPr>
              <a:t>・自分が得意な遊びってなに？</a:t>
            </a:r>
            <a:endParaRPr kumimoji="1" lang="en-US" altLang="ja-JP" dirty="0">
              <a:latin typeface="+mn-ea"/>
            </a:endParaRPr>
          </a:p>
          <a:p>
            <a:pPr>
              <a:lnSpc>
                <a:spcPct val="140000"/>
              </a:lnSpc>
            </a:pPr>
            <a:r>
              <a:rPr kumimoji="1" lang="ja-JP" altLang="en-US" dirty="0">
                <a:latin typeface="+mn-ea"/>
              </a:rPr>
              <a:t>・やったことはないけど、やってみたい遊びは？</a:t>
            </a:r>
          </a:p>
        </p:txBody>
      </p:sp>
      <p:sp>
        <p:nvSpPr>
          <p:cNvPr id="46" name="テキスト ボックス 45">
            <a:extLst>
              <a:ext uri="{FF2B5EF4-FFF2-40B4-BE49-F238E27FC236}">
                <a16:creationId xmlns:a16="http://schemas.microsoft.com/office/drawing/2014/main" id="{F5838502-7C88-DCE7-670B-83F9495A22D0}"/>
              </a:ext>
            </a:extLst>
          </p:cNvPr>
          <p:cNvSpPr txBox="1"/>
          <p:nvPr/>
        </p:nvSpPr>
        <p:spPr>
          <a:xfrm>
            <a:off x="7363145" y="5984677"/>
            <a:ext cx="1050115" cy="307777"/>
          </a:xfrm>
          <a:prstGeom prst="rect">
            <a:avLst/>
          </a:prstGeom>
          <a:noFill/>
          <a:ln>
            <a:noFill/>
          </a:ln>
        </p:spPr>
        <p:txBody>
          <a:bodyPr wrap="square" rtlCol="0">
            <a:spAutoFit/>
          </a:bodyPr>
          <a:lstStyle/>
          <a:p>
            <a:r>
              <a:rPr kumimoji="1" lang="ja-JP" altLang="en-US" sz="1400"/>
              <a:t>などなど</a:t>
            </a:r>
            <a:endParaRPr kumimoji="1" lang="ja-JP" altLang="en-US"/>
          </a:p>
        </p:txBody>
      </p:sp>
      <p:sp>
        <p:nvSpPr>
          <p:cNvPr id="47" name="テキスト ボックス 46">
            <a:extLst>
              <a:ext uri="{FF2B5EF4-FFF2-40B4-BE49-F238E27FC236}">
                <a16:creationId xmlns:a16="http://schemas.microsoft.com/office/drawing/2014/main" id="{0053A0C4-DDF4-2CE8-2725-E43F1F3CA2B4}"/>
              </a:ext>
            </a:extLst>
          </p:cNvPr>
          <p:cNvSpPr txBox="1"/>
          <p:nvPr/>
        </p:nvSpPr>
        <p:spPr>
          <a:xfrm>
            <a:off x="2760170" y="3700134"/>
            <a:ext cx="1507767" cy="353943"/>
          </a:xfrm>
          <a:prstGeom prst="rect">
            <a:avLst/>
          </a:prstGeom>
          <a:noFill/>
          <a:ln>
            <a:noFill/>
          </a:ln>
        </p:spPr>
        <p:txBody>
          <a:bodyPr wrap="square" rtlCol="0">
            <a:spAutoFit/>
          </a:bodyPr>
          <a:lstStyle/>
          <a:p>
            <a:r>
              <a:rPr kumimoji="1" lang="ja-JP" altLang="en-US" sz="1700" dirty="0"/>
              <a:t>例えば</a:t>
            </a:r>
            <a:r>
              <a:rPr kumimoji="1" lang="en-US" altLang="ja-JP" sz="1700" dirty="0"/>
              <a:t>……</a:t>
            </a:r>
            <a:endParaRPr kumimoji="1" lang="ja-JP" altLang="en-US" sz="1700" dirty="0"/>
          </a:p>
        </p:txBody>
      </p:sp>
    </p:spTree>
    <p:extLst>
      <p:ext uri="{BB962C8B-B14F-4D97-AF65-F5344CB8AC3E}">
        <p14:creationId xmlns:p14="http://schemas.microsoft.com/office/powerpoint/2010/main" val="2450305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4801314" cy="590931"/>
          </a:xfrm>
        </p:spPr>
        <p:txBody>
          <a:bodyPr/>
          <a:lstStyle/>
          <a:p>
            <a:r>
              <a:rPr kumimoji="1" lang="ja-JP" altLang="en-US"/>
              <a:t>遊びの天才になろう！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87062" y="541145"/>
            <a:ext cx="2749471" cy="590931"/>
          </a:xfrm>
        </p:spPr>
        <p:txBody>
          <a:bodyPr/>
          <a:lstStyle/>
          <a:p>
            <a:r>
              <a:rPr kumimoji="1" lang="ja-JP" altLang="en-US"/>
              <a:t>ミッション</a:t>
            </a:r>
            <a:r>
              <a:rPr kumimoji="1" lang="en-US" altLang="ja-JP"/>
              <a:t>3</a:t>
            </a:r>
            <a:endParaRPr kumimoji="1" lang="ja-JP" altLang="en-US"/>
          </a:p>
        </p:txBody>
      </p:sp>
      <p:sp>
        <p:nvSpPr>
          <p:cNvPr id="4" name="テキスト ボックス 3">
            <a:extLst>
              <a:ext uri="{FF2B5EF4-FFF2-40B4-BE49-F238E27FC236}">
                <a16:creationId xmlns:a16="http://schemas.microsoft.com/office/drawing/2014/main" id="{5E2B47EA-0206-21F9-E621-75C0B37DB118}"/>
              </a:ext>
            </a:extLst>
          </p:cNvPr>
          <p:cNvSpPr txBox="1"/>
          <p:nvPr/>
        </p:nvSpPr>
        <p:spPr>
          <a:xfrm>
            <a:off x="4239095" y="2636225"/>
            <a:ext cx="5442516" cy="1404423"/>
          </a:xfrm>
          <a:prstGeom prst="rect">
            <a:avLst/>
          </a:prstGeom>
          <a:noFill/>
        </p:spPr>
        <p:txBody>
          <a:bodyPr wrap="none" rtlCol="0" anchor="ctr" anchorCtr="0">
            <a:spAutoFit/>
          </a:bodyPr>
          <a:lstStyle/>
          <a:p>
            <a:pPr>
              <a:lnSpc>
                <a:spcPct val="110000"/>
              </a:lnSpc>
            </a:pPr>
            <a:r>
              <a:rPr lang="ja-JP" altLang="en-US" sz="4400" b="1" spc="100">
                <a:solidFill>
                  <a:schemeClr val="accent4"/>
                </a:solidFill>
                <a:latin typeface="+mn-ea"/>
              </a:rPr>
              <a:t>新しい遊び</a:t>
            </a:r>
            <a:r>
              <a:rPr lang="ja-JP" altLang="en-US" sz="3600" spc="100">
                <a:latin typeface="+mn-ea"/>
              </a:rPr>
              <a:t>をつくって</a:t>
            </a:r>
            <a:endParaRPr lang="en-US" altLang="ja-JP" sz="3600" spc="100">
              <a:latin typeface="+mn-ea"/>
            </a:endParaRPr>
          </a:p>
          <a:p>
            <a:pPr>
              <a:lnSpc>
                <a:spcPct val="110000"/>
              </a:lnSpc>
            </a:pPr>
            <a:r>
              <a:rPr lang="ja-JP" altLang="en-US" sz="3600" spc="100">
                <a:latin typeface="+mn-ea"/>
              </a:rPr>
              <a:t>遊びの天才になろう！</a:t>
            </a:r>
            <a:endParaRPr lang="en-US" altLang="ja-JP" sz="3600" spc="100">
              <a:latin typeface="+mn-ea"/>
            </a:endParaRPr>
          </a:p>
        </p:txBody>
      </p:sp>
      <p:sp>
        <p:nvSpPr>
          <p:cNvPr id="6" name="テキスト ボックス 5">
            <a:extLst>
              <a:ext uri="{FF2B5EF4-FFF2-40B4-BE49-F238E27FC236}">
                <a16:creationId xmlns:a16="http://schemas.microsoft.com/office/drawing/2014/main" id="{4B12E2B5-0748-158C-5752-DC34CFF52FAD}"/>
              </a:ext>
            </a:extLst>
          </p:cNvPr>
          <p:cNvSpPr txBox="1"/>
          <p:nvPr/>
        </p:nvSpPr>
        <p:spPr>
          <a:xfrm>
            <a:off x="4239095" y="4437839"/>
            <a:ext cx="5763116" cy="1769010"/>
          </a:xfrm>
          <a:prstGeom prst="rect">
            <a:avLst/>
          </a:prstGeom>
          <a:noFill/>
        </p:spPr>
        <p:txBody>
          <a:bodyPr wrap="none" rtlCol="0">
            <a:spAutoFit/>
          </a:bodyPr>
          <a:lstStyle/>
          <a:p>
            <a:pPr marL="342900" indent="-342900">
              <a:lnSpc>
                <a:spcPct val="110000"/>
              </a:lnSpc>
              <a:buFont typeface="Arial" panose="020B0604020202020204" pitchFamily="34" charset="0"/>
              <a:buChar char="•"/>
            </a:pPr>
            <a:r>
              <a:rPr kumimoji="1" lang="ja-JP" altLang="en-US" sz="2400"/>
              <a:t>まったく新しい遊びをつくる？</a:t>
            </a:r>
            <a:endParaRPr kumimoji="1" lang="en-US" altLang="ja-JP" sz="2400"/>
          </a:p>
          <a:p>
            <a:pPr marL="342900" indent="-342900">
              <a:lnSpc>
                <a:spcPct val="110000"/>
              </a:lnSpc>
              <a:buFont typeface="Arial" panose="020B0604020202020204" pitchFamily="34" charset="0"/>
              <a:buChar char="•"/>
            </a:pPr>
            <a:r>
              <a:rPr kumimoji="1" lang="ja-JP" altLang="en-US" sz="2400"/>
              <a:t>好きな遊びをもっと面白く？</a:t>
            </a:r>
            <a:endParaRPr kumimoji="1" lang="en-US" altLang="ja-JP" sz="2400"/>
          </a:p>
          <a:p>
            <a:pPr marL="342900" indent="-342900">
              <a:lnSpc>
                <a:spcPct val="110000"/>
              </a:lnSpc>
              <a:buFont typeface="Arial" panose="020B0604020202020204" pitchFamily="34" charset="0"/>
              <a:buChar char="•"/>
            </a:pPr>
            <a:r>
              <a:rPr kumimoji="1" lang="ja-JP" altLang="en-US" sz="2400"/>
              <a:t>これまでに作ったしくみをいかして？</a:t>
            </a:r>
            <a:endParaRPr kumimoji="1" lang="en-US" altLang="ja-JP" sz="2400"/>
          </a:p>
          <a:p>
            <a:pPr>
              <a:lnSpc>
                <a:spcPct val="110000"/>
              </a:lnSpc>
              <a:spcBef>
                <a:spcPts val="600"/>
              </a:spcBef>
            </a:pPr>
            <a:r>
              <a:rPr kumimoji="1" lang="ja-JP" altLang="en-US" sz="2400"/>
              <a:t>どんなやり方でも</a:t>
            </a:r>
            <a:r>
              <a:rPr kumimoji="1" lang="en-US" altLang="ja-JP" sz="2400"/>
              <a:t>OK‼</a:t>
            </a:r>
          </a:p>
        </p:txBody>
      </p:sp>
      <p:grpSp>
        <p:nvGrpSpPr>
          <p:cNvPr id="10" name="グループ化 9">
            <a:extLst>
              <a:ext uri="{FF2B5EF4-FFF2-40B4-BE49-F238E27FC236}">
                <a16:creationId xmlns:a16="http://schemas.microsoft.com/office/drawing/2014/main" id="{C5B3D58A-4B97-C281-F310-2420BD5EADD1}"/>
              </a:ext>
            </a:extLst>
          </p:cNvPr>
          <p:cNvGrpSpPr/>
          <p:nvPr/>
        </p:nvGrpSpPr>
        <p:grpSpPr>
          <a:xfrm>
            <a:off x="4239095" y="2025831"/>
            <a:ext cx="4415908" cy="700396"/>
            <a:chOff x="4239095" y="2258021"/>
            <a:chExt cx="4415908" cy="700396"/>
          </a:xfrm>
        </p:grpSpPr>
        <p:sp>
          <p:nvSpPr>
            <p:cNvPr id="9" name="直角三角形 8">
              <a:extLst>
                <a:ext uri="{FF2B5EF4-FFF2-40B4-BE49-F238E27FC236}">
                  <a16:creationId xmlns:a16="http://schemas.microsoft.com/office/drawing/2014/main" id="{9928E5E1-33D5-AED8-932A-50F5C9B33D03}"/>
                </a:ext>
              </a:extLst>
            </p:cNvPr>
            <p:cNvSpPr/>
            <p:nvPr/>
          </p:nvSpPr>
          <p:spPr>
            <a:xfrm rot="11362972" flipH="1">
              <a:off x="4489888" y="2515745"/>
              <a:ext cx="290456" cy="442672"/>
            </a:xfrm>
            <a:prstGeom prst="rtTriangle">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04AA693D-277D-5404-8F58-250D5C3A152D}"/>
                </a:ext>
              </a:extLst>
            </p:cNvPr>
            <p:cNvSpPr txBox="1"/>
            <p:nvPr/>
          </p:nvSpPr>
          <p:spPr>
            <a:xfrm>
              <a:off x="4239095" y="2258021"/>
              <a:ext cx="4415908" cy="442672"/>
            </a:xfrm>
            <a:prstGeom prst="roundRect">
              <a:avLst>
                <a:gd name="adj" fmla="val 50000"/>
              </a:avLst>
            </a:prstGeom>
            <a:solidFill>
              <a:schemeClr val="accent2"/>
            </a:solidFill>
          </p:spPr>
          <p:txBody>
            <a:bodyPr wrap="none" lIns="180000" tIns="46800" rIns="180000" rtlCol="0" anchor="ctr" anchorCtr="0">
              <a:spAutoFit/>
            </a:bodyPr>
            <a:lstStyle/>
            <a:p>
              <a:pPr algn="ctr">
                <a:lnSpc>
                  <a:spcPct val="110000"/>
                </a:lnSpc>
              </a:pPr>
              <a:r>
                <a:rPr kumimoji="1" lang="en-US" altLang="ja-JP" sz="2000"/>
                <a:t>MESH</a:t>
              </a:r>
              <a:r>
                <a:rPr kumimoji="1" lang="ja-JP" altLang="en-US" sz="2000"/>
                <a:t>と身近なものを組み合わせて</a:t>
              </a:r>
            </a:p>
          </p:txBody>
        </p:sp>
      </p:grpSp>
      <p:pic>
        <p:nvPicPr>
          <p:cNvPr id="8" name="図 7" descr="マップ が含まれている画像&#10;&#10;自動的に生成された説明">
            <a:extLst>
              <a:ext uri="{FF2B5EF4-FFF2-40B4-BE49-F238E27FC236}">
                <a16:creationId xmlns:a16="http://schemas.microsoft.com/office/drawing/2014/main" id="{CEC2FED5-99D2-1A21-3EAC-EE7F219FD16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426" y="2025831"/>
            <a:ext cx="3254479" cy="4544789"/>
          </a:xfrm>
          <a:prstGeom prst="rect">
            <a:avLst/>
          </a:prstGeom>
        </p:spPr>
      </p:pic>
    </p:spTree>
    <p:extLst>
      <p:ext uri="{BB962C8B-B14F-4D97-AF65-F5344CB8AC3E}">
        <p14:creationId xmlns:p14="http://schemas.microsoft.com/office/powerpoint/2010/main" val="22608362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CFEF054-AB2A-B421-A1FB-5B9C105B2A92}"/>
              </a:ext>
            </a:extLst>
          </p:cNvPr>
          <p:cNvSpPr>
            <a:spLocks noGrp="1"/>
          </p:cNvSpPr>
          <p:nvPr>
            <p:ph type="body" sz="quarter" idx="10"/>
          </p:nvPr>
        </p:nvSpPr>
        <p:spPr>
          <a:xfrm>
            <a:off x="4489888" y="541145"/>
            <a:ext cx="5519460" cy="535531"/>
          </a:xfrm>
        </p:spPr>
        <p:txBody>
          <a:bodyPr/>
          <a:lstStyle/>
          <a:p>
            <a:r>
              <a:rPr kumimoji="1" lang="ja-JP" altLang="en-US" sz="3200"/>
              <a:t>自由に考えてつくってみよう</a:t>
            </a:r>
          </a:p>
        </p:txBody>
      </p:sp>
      <p:sp>
        <p:nvSpPr>
          <p:cNvPr id="3" name="テキスト プレースホルダー 2">
            <a:extLst>
              <a:ext uri="{FF2B5EF4-FFF2-40B4-BE49-F238E27FC236}">
                <a16:creationId xmlns:a16="http://schemas.microsoft.com/office/drawing/2014/main" id="{E3ABF274-4B7C-ACDE-443A-212637C8EDF9}"/>
              </a:ext>
            </a:extLst>
          </p:cNvPr>
          <p:cNvSpPr>
            <a:spLocks noGrp="1"/>
          </p:cNvSpPr>
          <p:nvPr>
            <p:ph type="body" sz="quarter" idx="11"/>
          </p:nvPr>
        </p:nvSpPr>
        <p:spPr>
          <a:xfrm>
            <a:off x="1059997" y="541145"/>
            <a:ext cx="2603598" cy="590931"/>
          </a:xfrm>
        </p:spPr>
        <p:txBody>
          <a:bodyPr/>
          <a:lstStyle/>
          <a:p>
            <a:r>
              <a:rPr kumimoji="1" lang="ja-JP" altLang="en-US"/>
              <a:t>心がまえ ①</a:t>
            </a:r>
          </a:p>
        </p:txBody>
      </p:sp>
      <p:grpSp>
        <p:nvGrpSpPr>
          <p:cNvPr id="4" name="グループ化 3">
            <a:extLst>
              <a:ext uri="{FF2B5EF4-FFF2-40B4-BE49-F238E27FC236}">
                <a16:creationId xmlns:a16="http://schemas.microsoft.com/office/drawing/2014/main" id="{8666B2D4-1014-1973-D8B8-5EF38EFC6B24}"/>
              </a:ext>
            </a:extLst>
          </p:cNvPr>
          <p:cNvGrpSpPr>
            <a:grpSpLocks noChangeAspect="1"/>
          </p:cNvGrpSpPr>
          <p:nvPr/>
        </p:nvGrpSpPr>
        <p:grpSpPr>
          <a:xfrm>
            <a:off x="2727559" y="3502047"/>
            <a:ext cx="5236694" cy="2877260"/>
            <a:chOff x="1206168" y="4041022"/>
            <a:chExt cx="3276051" cy="1800000"/>
          </a:xfrm>
        </p:grpSpPr>
        <p:pic>
          <p:nvPicPr>
            <p:cNvPr id="5" name="図 4" descr="アイコン&#10;&#10;自動的に生成された説明">
              <a:extLst>
                <a:ext uri="{FF2B5EF4-FFF2-40B4-BE49-F238E27FC236}">
                  <a16:creationId xmlns:a16="http://schemas.microsoft.com/office/drawing/2014/main" id="{71CE335C-A582-BDEA-127D-0C3C7ABEDE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9742" y="4041022"/>
              <a:ext cx="1532477" cy="1800000"/>
            </a:xfrm>
            <a:prstGeom prst="rect">
              <a:avLst/>
            </a:prstGeom>
          </p:spPr>
        </p:pic>
        <p:pic>
          <p:nvPicPr>
            <p:cNvPr id="6" name="図 5" descr="アイコン&#10;&#10;自動的に生成された説明">
              <a:extLst>
                <a:ext uri="{FF2B5EF4-FFF2-40B4-BE49-F238E27FC236}">
                  <a16:creationId xmlns:a16="http://schemas.microsoft.com/office/drawing/2014/main" id="{E274D422-4C77-1C60-0B67-4F9DC7B43F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6168" y="4041022"/>
              <a:ext cx="1634522" cy="1800000"/>
            </a:xfrm>
            <a:prstGeom prst="rect">
              <a:avLst/>
            </a:prstGeom>
          </p:spPr>
        </p:pic>
      </p:grpSp>
      <p:sp>
        <p:nvSpPr>
          <p:cNvPr id="7" name="テキスト ボックス 6">
            <a:extLst>
              <a:ext uri="{FF2B5EF4-FFF2-40B4-BE49-F238E27FC236}">
                <a16:creationId xmlns:a16="http://schemas.microsoft.com/office/drawing/2014/main" id="{F0E66219-0D25-8402-195A-08B295C85000}"/>
              </a:ext>
            </a:extLst>
          </p:cNvPr>
          <p:cNvSpPr txBox="1"/>
          <p:nvPr/>
        </p:nvSpPr>
        <p:spPr>
          <a:xfrm>
            <a:off x="765165" y="1846014"/>
            <a:ext cx="9161482" cy="1219886"/>
          </a:xfrm>
          <a:prstGeom prst="rect">
            <a:avLst/>
          </a:prstGeom>
          <a:noFill/>
        </p:spPr>
        <p:txBody>
          <a:bodyPr wrap="none" rtlCol="0" anchor="ctr" anchorCtr="0">
            <a:spAutoFit/>
          </a:bodyPr>
          <a:lstStyle/>
          <a:p>
            <a:pPr algn="ctr">
              <a:lnSpc>
                <a:spcPct val="110000"/>
              </a:lnSpc>
              <a:spcBef>
                <a:spcPts val="600"/>
              </a:spcBef>
            </a:pPr>
            <a:r>
              <a:rPr kumimoji="1" lang="ja-JP" altLang="en-US" sz="2800">
                <a:latin typeface="+mj-ea"/>
                <a:ea typeface="+mj-ea"/>
              </a:rPr>
              <a:t>今回みなさんは </a:t>
            </a:r>
            <a:r>
              <a:rPr kumimoji="1" lang="ja-JP" altLang="en-US" sz="3600" b="1">
                <a:solidFill>
                  <a:schemeClr val="accent4"/>
                </a:solidFill>
                <a:latin typeface="+mj-ea"/>
                <a:ea typeface="+mj-ea"/>
              </a:rPr>
              <a:t>遊びの天才を目指す主人公</a:t>
            </a:r>
            <a:r>
              <a:rPr kumimoji="1" lang="ja-JP" altLang="en-US" sz="2800">
                <a:latin typeface="+mj-ea"/>
                <a:ea typeface="+mj-ea"/>
              </a:rPr>
              <a:t>。</a:t>
            </a:r>
            <a:endParaRPr kumimoji="1" lang="en-US" altLang="ja-JP" sz="3600">
              <a:latin typeface="+mj-ea"/>
              <a:ea typeface="+mj-ea"/>
            </a:endParaRPr>
          </a:p>
          <a:p>
            <a:pPr algn="ctr">
              <a:lnSpc>
                <a:spcPct val="110000"/>
              </a:lnSpc>
              <a:spcBef>
                <a:spcPts val="600"/>
              </a:spcBef>
            </a:pPr>
            <a:r>
              <a:rPr kumimoji="1" lang="ja-JP" altLang="en-US" sz="2800">
                <a:latin typeface="+mj-ea"/>
                <a:ea typeface="+mj-ea"/>
              </a:rPr>
              <a:t>決まった正解なんてない。アイデアをカタチにしよう！</a:t>
            </a:r>
          </a:p>
        </p:txBody>
      </p:sp>
    </p:spTree>
    <p:extLst>
      <p:ext uri="{BB962C8B-B14F-4D97-AF65-F5344CB8AC3E}">
        <p14:creationId xmlns:p14="http://schemas.microsoft.com/office/powerpoint/2010/main" val="14232769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2492990" cy="590931"/>
          </a:xfrm>
        </p:spPr>
        <p:txBody>
          <a:bodyPr/>
          <a:lstStyle/>
          <a:p>
            <a:r>
              <a:rPr kumimoji="1" lang="ja-JP" altLang="en-US"/>
              <a:t>大切なこと</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1060000" y="541145"/>
            <a:ext cx="2603598" cy="590931"/>
          </a:xfrm>
        </p:spPr>
        <p:txBody>
          <a:bodyPr/>
          <a:lstStyle/>
          <a:p>
            <a:r>
              <a:rPr kumimoji="1" lang="ja-JP" altLang="en-US"/>
              <a:t>心がまえ ②</a:t>
            </a:r>
          </a:p>
        </p:txBody>
      </p:sp>
      <p:sp>
        <p:nvSpPr>
          <p:cNvPr id="4" name="テキスト ボックス 3">
            <a:extLst>
              <a:ext uri="{FF2B5EF4-FFF2-40B4-BE49-F238E27FC236}">
                <a16:creationId xmlns:a16="http://schemas.microsoft.com/office/drawing/2014/main" id="{BA868D91-F5FD-8525-AE3A-7A3CB435CE8F}"/>
              </a:ext>
            </a:extLst>
          </p:cNvPr>
          <p:cNvSpPr txBox="1"/>
          <p:nvPr/>
        </p:nvSpPr>
        <p:spPr>
          <a:xfrm>
            <a:off x="666580" y="2611326"/>
            <a:ext cx="9358652" cy="3101298"/>
          </a:xfrm>
          <a:prstGeom prst="rect">
            <a:avLst/>
          </a:prstGeom>
          <a:noFill/>
        </p:spPr>
        <p:txBody>
          <a:bodyPr wrap="none" rtlCol="0">
            <a:spAutoFit/>
          </a:bodyPr>
          <a:lstStyle/>
          <a:p>
            <a:pPr marL="531813" indent="-531813">
              <a:lnSpc>
                <a:spcPct val="110000"/>
              </a:lnSpc>
              <a:buClr>
                <a:schemeClr val="tx1"/>
              </a:buClr>
              <a:buFont typeface="+mj-lt"/>
              <a:buAutoNum type="arabicPeriod"/>
            </a:pPr>
            <a:r>
              <a:rPr kumimoji="1" lang="ja-JP" altLang="en-US" sz="3600">
                <a:solidFill>
                  <a:schemeClr val="accent4"/>
                </a:solidFill>
              </a:rPr>
              <a:t> </a:t>
            </a:r>
            <a:r>
              <a:rPr kumimoji="1" lang="ja-JP" altLang="en-US" sz="3600" b="1">
                <a:solidFill>
                  <a:schemeClr val="accent4"/>
                </a:solidFill>
              </a:rPr>
              <a:t>失敗しても</a:t>
            </a:r>
            <a:r>
              <a:rPr kumimoji="1" lang="en-US" altLang="ja-JP" sz="3600" b="1">
                <a:solidFill>
                  <a:schemeClr val="accent4"/>
                </a:solidFill>
              </a:rPr>
              <a:t>OK</a:t>
            </a:r>
            <a:r>
              <a:rPr kumimoji="1" lang="ja-JP" altLang="en-US" sz="3600"/>
              <a:t>！</a:t>
            </a:r>
            <a:endParaRPr kumimoji="1" lang="en-US" altLang="ja-JP" sz="3600"/>
          </a:p>
          <a:p>
            <a:pPr marL="531813" indent="-531813">
              <a:lnSpc>
                <a:spcPct val="110000"/>
              </a:lnSpc>
              <a:buClr>
                <a:schemeClr val="tx1"/>
              </a:buClr>
              <a:buFont typeface="+mj-lt"/>
              <a:buAutoNum type="arabicPeriod"/>
            </a:pPr>
            <a:endParaRPr kumimoji="1" lang="ja-JP" altLang="en-US" sz="3600"/>
          </a:p>
          <a:p>
            <a:pPr marL="531813" indent="-531813">
              <a:lnSpc>
                <a:spcPct val="110000"/>
              </a:lnSpc>
              <a:buClr>
                <a:schemeClr val="tx1"/>
              </a:buClr>
              <a:buFont typeface="+mj-lt"/>
              <a:buAutoNum type="arabicPeriod"/>
            </a:pPr>
            <a:r>
              <a:rPr kumimoji="1" lang="ja-JP" altLang="en-US" sz="3600"/>
              <a:t> 何回でも</a:t>
            </a:r>
            <a:r>
              <a:rPr kumimoji="1" lang="ja-JP" altLang="en-US" sz="3600" b="1">
                <a:solidFill>
                  <a:schemeClr val="accent4"/>
                </a:solidFill>
              </a:rPr>
              <a:t>くり返しちょう戦</a:t>
            </a:r>
            <a:r>
              <a:rPr kumimoji="1" lang="ja-JP" altLang="en-US" sz="3600"/>
              <a:t>してみよう！</a:t>
            </a:r>
          </a:p>
          <a:p>
            <a:pPr marL="531813" indent="-531813">
              <a:lnSpc>
                <a:spcPct val="110000"/>
              </a:lnSpc>
              <a:buClr>
                <a:schemeClr val="tx1"/>
              </a:buClr>
              <a:buFont typeface="+mj-lt"/>
              <a:buAutoNum type="arabicPeriod"/>
            </a:pPr>
            <a:endParaRPr kumimoji="1" lang="en-US" altLang="ja-JP" sz="3600"/>
          </a:p>
          <a:p>
            <a:pPr marL="531813" indent="-531813">
              <a:lnSpc>
                <a:spcPct val="110000"/>
              </a:lnSpc>
              <a:buClr>
                <a:schemeClr val="tx1"/>
              </a:buClr>
              <a:buFont typeface="+mj-lt"/>
              <a:buAutoNum type="arabicPeriod"/>
            </a:pPr>
            <a:r>
              <a:rPr kumimoji="1" lang="ja-JP" altLang="en-US" sz="3600">
                <a:solidFill>
                  <a:schemeClr val="accent4"/>
                </a:solidFill>
              </a:rPr>
              <a:t> </a:t>
            </a:r>
            <a:r>
              <a:rPr kumimoji="1" lang="ja-JP" altLang="en-US" sz="3600" b="1">
                <a:solidFill>
                  <a:schemeClr val="accent4"/>
                </a:solidFill>
              </a:rPr>
              <a:t>まずは手を動かして</a:t>
            </a:r>
            <a:r>
              <a:rPr kumimoji="1" lang="ja-JP" altLang="en-US" sz="3600"/>
              <a:t>やってみよう！</a:t>
            </a:r>
          </a:p>
        </p:txBody>
      </p:sp>
    </p:spTree>
    <p:extLst>
      <p:ext uri="{BB962C8B-B14F-4D97-AF65-F5344CB8AC3E}">
        <p14:creationId xmlns:p14="http://schemas.microsoft.com/office/powerpoint/2010/main" val="7145953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489888" y="541145"/>
            <a:ext cx="3416320" cy="590931"/>
          </a:xfrm>
        </p:spPr>
        <p:txBody>
          <a:bodyPr/>
          <a:lstStyle/>
          <a:p>
            <a:r>
              <a:rPr kumimoji="1" lang="ja-JP" altLang="en-US"/>
              <a:t>制限時間は○分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87061" y="541145"/>
            <a:ext cx="2749471" cy="590931"/>
          </a:xfrm>
        </p:spPr>
        <p:txBody>
          <a:bodyPr/>
          <a:lstStyle/>
          <a:p>
            <a:r>
              <a:rPr lang="ja-JP" altLang="en-US"/>
              <a:t>ミッション</a:t>
            </a:r>
            <a:r>
              <a:rPr lang="en-US" altLang="ja-JP"/>
              <a:t>3</a:t>
            </a:r>
            <a:endParaRPr kumimoji="1" lang="ja-JP" altLang="en-US"/>
          </a:p>
        </p:txBody>
      </p:sp>
      <p:sp>
        <p:nvSpPr>
          <p:cNvPr id="4" name="テキスト ボックス 3">
            <a:extLst>
              <a:ext uri="{FF2B5EF4-FFF2-40B4-BE49-F238E27FC236}">
                <a16:creationId xmlns:a16="http://schemas.microsoft.com/office/drawing/2014/main" id="{912057F3-1C77-2C12-6881-ACF2D2C9A4BA}"/>
              </a:ext>
            </a:extLst>
          </p:cNvPr>
          <p:cNvSpPr txBox="1"/>
          <p:nvPr/>
        </p:nvSpPr>
        <p:spPr>
          <a:xfrm>
            <a:off x="6487900" y="3457222"/>
            <a:ext cx="3448381" cy="1491690"/>
          </a:xfrm>
          <a:prstGeom prst="rect">
            <a:avLst/>
          </a:prstGeom>
          <a:noFill/>
        </p:spPr>
        <p:txBody>
          <a:bodyPr wrap="none" rtlCol="0">
            <a:spAutoFit/>
          </a:bodyPr>
          <a:lstStyle/>
          <a:p>
            <a:pPr algn="ctr">
              <a:lnSpc>
                <a:spcPct val="110000"/>
              </a:lnSpc>
            </a:pPr>
            <a:r>
              <a:rPr kumimoji="1" lang="en-US" altLang="ja-JP" sz="8800" b="1">
                <a:solidFill>
                  <a:schemeClr val="accent4"/>
                </a:solidFill>
              </a:rPr>
              <a:t>00:00</a:t>
            </a:r>
            <a:endParaRPr kumimoji="1" lang="ja-JP" altLang="en-US" sz="8800" b="1">
              <a:solidFill>
                <a:schemeClr val="accent4"/>
              </a:solidFill>
            </a:endParaRPr>
          </a:p>
        </p:txBody>
      </p:sp>
      <p:grpSp>
        <p:nvGrpSpPr>
          <p:cNvPr id="9" name="グループ化 8">
            <a:extLst>
              <a:ext uri="{FF2B5EF4-FFF2-40B4-BE49-F238E27FC236}">
                <a16:creationId xmlns:a16="http://schemas.microsoft.com/office/drawing/2014/main" id="{B23454A4-BCFF-FF88-F158-5E186AA58240}"/>
              </a:ext>
            </a:extLst>
          </p:cNvPr>
          <p:cNvGrpSpPr/>
          <p:nvPr/>
        </p:nvGrpSpPr>
        <p:grpSpPr>
          <a:xfrm>
            <a:off x="755532" y="3195659"/>
            <a:ext cx="5442516" cy="2014817"/>
            <a:chOff x="4239095" y="2025831"/>
            <a:chExt cx="5442516" cy="2014817"/>
          </a:xfrm>
        </p:grpSpPr>
        <p:sp>
          <p:nvSpPr>
            <p:cNvPr id="5" name="テキスト ボックス 4">
              <a:extLst>
                <a:ext uri="{FF2B5EF4-FFF2-40B4-BE49-F238E27FC236}">
                  <a16:creationId xmlns:a16="http://schemas.microsoft.com/office/drawing/2014/main" id="{DD51AA74-14C3-7239-B2A6-D1EA12224333}"/>
                </a:ext>
              </a:extLst>
            </p:cNvPr>
            <p:cNvSpPr txBox="1"/>
            <p:nvPr/>
          </p:nvSpPr>
          <p:spPr>
            <a:xfrm>
              <a:off x="4239095" y="2636225"/>
              <a:ext cx="5442516" cy="1404423"/>
            </a:xfrm>
            <a:prstGeom prst="rect">
              <a:avLst/>
            </a:prstGeom>
            <a:noFill/>
          </p:spPr>
          <p:txBody>
            <a:bodyPr wrap="none" rtlCol="0" anchor="ctr" anchorCtr="0">
              <a:spAutoFit/>
            </a:bodyPr>
            <a:lstStyle/>
            <a:p>
              <a:pPr>
                <a:lnSpc>
                  <a:spcPct val="110000"/>
                </a:lnSpc>
              </a:pPr>
              <a:r>
                <a:rPr lang="ja-JP" altLang="en-US" sz="4400" b="1" spc="100">
                  <a:solidFill>
                    <a:schemeClr val="accent4"/>
                  </a:solidFill>
                  <a:latin typeface="+mn-ea"/>
                </a:rPr>
                <a:t>新しい遊び</a:t>
              </a:r>
              <a:r>
                <a:rPr lang="ja-JP" altLang="en-US" sz="3600" spc="100">
                  <a:latin typeface="+mn-ea"/>
                </a:rPr>
                <a:t>をつくって</a:t>
              </a:r>
              <a:endParaRPr lang="en-US" altLang="ja-JP" sz="3600" spc="100">
                <a:latin typeface="+mn-ea"/>
              </a:endParaRPr>
            </a:p>
            <a:p>
              <a:pPr>
                <a:lnSpc>
                  <a:spcPct val="110000"/>
                </a:lnSpc>
              </a:pPr>
              <a:r>
                <a:rPr lang="ja-JP" altLang="en-US" sz="3600" spc="100">
                  <a:latin typeface="+mn-ea"/>
                </a:rPr>
                <a:t>遊びの天才になろう！</a:t>
              </a:r>
              <a:endParaRPr lang="en-US" altLang="ja-JP" sz="3600" spc="100">
                <a:latin typeface="+mn-ea"/>
              </a:endParaRPr>
            </a:p>
          </p:txBody>
        </p:sp>
        <p:grpSp>
          <p:nvGrpSpPr>
            <p:cNvPr id="6" name="グループ化 5">
              <a:extLst>
                <a:ext uri="{FF2B5EF4-FFF2-40B4-BE49-F238E27FC236}">
                  <a16:creationId xmlns:a16="http://schemas.microsoft.com/office/drawing/2014/main" id="{335EB20E-36AD-B1D3-4ADB-72343E3E3B0F}"/>
                </a:ext>
              </a:extLst>
            </p:cNvPr>
            <p:cNvGrpSpPr/>
            <p:nvPr/>
          </p:nvGrpSpPr>
          <p:grpSpPr>
            <a:xfrm>
              <a:off x="4239095" y="2025831"/>
              <a:ext cx="4415908" cy="700396"/>
              <a:chOff x="4239095" y="2258021"/>
              <a:chExt cx="4415908" cy="700396"/>
            </a:xfrm>
          </p:grpSpPr>
          <p:sp>
            <p:nvSpPr>
              <p:cNvPr id="7" name="直角三角形 6">
                <a:extLst>
                  <a:ext uri="{FF2B5EF4-FFF2-40B4-BE49-F238E27FC236}">
                    <a16:creationId xmlns:a16="http://schemas.microsoft.com/office/drawing/2014/main" id="{DF76212C-A2FB-EA44-A1C2-1580D06CFE15}"/>
                  </a:ext>
                </a:extLst>
              </p:cNvPr>
              <p:cNvSpPr/>
              <p:nvPr/>
            </p:nvSpPr>
            <p:spPr>
              <a:xfrm rot="11362972" flipH="1">
                <a:off x="4489888" y="2515745"/>
                <a:ext cx="290456" cy="442672"/>
              </a:xfrm>
              <a:prstGeom prst="rtTriangle">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3CFA35A9-8901-6D80-29E0-A1AA047D8FBA}"/>
                  </a:ext>
                </a:extLst>
              </p:cNvPr>
              <p:cNvSpPr txBox="1"/>
              <p:nvPr/>
            </p:nvSpPr>
            <p:spPr>
              <a:xfrm>
                <a:off x="4239095" y="2258021"/>
                <a:ext cx="4415908" cy="442672"/>
              </a:xfrm>
              <a:prstGeom prst="roundRect">
                <a:avLst>
                  <a:gd name="adj" fmla="val 50000"/>
                </a:avLst>
              </a:prstGeom>
              <a:solidFill>
                <a:schemeClr val="accent2"/>
              </a:solidFill>
            </p:spPr>
            <p:txBody>
              <a:bodyPr wrap="none" lIns="180000" tIns="46800" rIns="180000" rtlCol="0" anchor="ctr" anchorCtr="0">
                <a:spAutoFit/>
              </a:bodyPr>
              <a:lstStyle/>
              <a:p>
                <a:pPr algn="ctr">
                  <a:lnSpc>
                    <a:spcPct val="110000"/>
                  </a:lnSpc>
                </a:pPr>
                <a:r>
                  <a:rPr kumimoji="1" lang="en-US" altLang="ja-JP" sz="2000"/>
                  <a:t>MESH</a:t>
                </a:r>
                <a:r>
                  <a:rPr kumimoji="1" lang="ja-JP" altLang="en-US" sz="2000"/>
                  <a:t>と身近なものを組み合わせて</a:t>
                </a:r>
              </a:p>
            </p:txBody>
          </p:sp>
        </p:grpSp>
      </p:grpSp>
      <p:sp>
        <p:nvSpPr>
          <p:cNvPr id="10" name="テキスト ボックス 9">
            <a:extLst>
              <a:ext uri="{FF2B5EF4-FFF2-40B4-BE49-F238E27FC236}">
                <a16:creationId xmlns:a16="http://schemas.microsoft.com/office/drawing/2014/main" id="{3639229A-D94C-4213-5CA2-9D430FA29430}"/>
              </a:ext>
            </a:extLst>
          </p:cNvPr>
          <p:cNvSpPr txBox="1"/>
          <p:nvPr/>
        </p:nvSpPr>
        <p:spPr>
          <a:xfrm>
            <a:off x="9092781" y="4737205"/>
            <a:ext cx="800219" cy="473271"/>
          </a:xfrm>
          <a:prstGeom prst="rect">
            <a:avLst/>
          </a:prstGeom>
          <a:noFill/>
        </p:spPr>
        <p:txBody>
          <a:bodyPr wrap="none" rtlCol="0">
            <a:spAutoFit/>
          </a:bodyPr>
          <a:lstStyle/>
          <a:p>
            <a:pPr algn="ctr">
              <a:lnSpc>
                <a:spcPct val="110000"/>
              </a:lnSpc>
            </a:pPr>
            <a:r>
              <a:rPr kumimoji="1" lang="ja-JP" altLang="en-US" sz="2400"/>
              <a:t>まで</a:t>
            </a:r>
          </a:p>
        </p:txBody>
      </p:sp>
    </p:spTree>
    <p:extLst>
      <p:ext uri="{BB962C8B-B14F-4D97-AF65-F5344CB8AC3E}">
        <p14:creationId xmlns:p14="http://schemas.microsoft.com/office/powerpoint/2010/main" val="41306508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532918" y="594933"/>
            <a:ext cx="4339650" cy="590931"/>
          </a:xfrm>
        </p:spPr>
        <p:txBody>
          <a:bodyPr/>
          <a:lstStyle/>
          <a:p>
            <a:r>
              <a:rPr kumimoji="1" lang="ja-JP" altLang="en-US"/>
              <a:t>作品で遊んでみよう</a:t>
            </a:r>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1158333" y="594933"/>
            <a:ext cx="2492990" cy="590931"/>
          </a:xfrm>
        </p:spPr>
        <p:txBody>
          <a:bodyPr/>
          <a:lstStyle/>
          <a:p>
            <a:r>
              <a:rPr kumimoji="1" lang="ja-JP" altLang="en-US"/>
              <a:t>発表タイム</a:t>
            </a:r>
          </a:p>
        </p:txBody>
      </p:sp>
      <p:sp>
        <p:nvSpPr>
          <p:cNvPr id="4" name="テキスト ボックス 3">
            <a:extLst>
              <a:ext uri="{FF2B5EF4-FFF2-40B4-BE49-F238E27FC236}">
                <a16:creationId xmlns:a16="http://schemas.microsoft.com/office/drawing/2014/main" id="{7D5E838E-6472-6B83-7D3E-CD563B922CB8}"/>
              </a:ext>
            </a:extLst>
          </p:cNvPr>
          <p:cNvSpPr txBox="1"/>
          <p:nvPr/>
        </p:nvSpPr>
        <p:spPr>
          <a:xfrm>
            <a:off x="1021650" y="4353043"/>
            <a:ext cx="8648521" cy="409792"/>
          </a:xfrm>
          <a:prstGeom prst="rect">
            <a:avLst/>
          </a:prstGeom>
          <a:noFill/>
        </p:spPr>
        <p:txBody>
          <a:bodyPr wrap="none" rtlCol="0">
            <a:spAutoFit/>
          </a:bodyPr>
          <a:lstStyle/>
          <a:p>
            <a:pPr algn="ctr">
              <a:lnSpc>
                <a:spcPct val="110000"/>
              </a:lnSpc>
            </a:pPr>
            <a:r>
              <a:rPr kumimoji="1" lang="ja-JP" altLang="en-US" sz="2000">
                <a:solidFill>
                  <a:schemeClr val="accent1"/>
                </a:solidFill>
              </a:rPr>
              <a:t>（指導者の方へ、作品発表～体験のオペレーションを書いてください。）</a:t>
            </a:r>
          </a:p>
        </p:txBody>
      </p:sp>
      <p:sp>
        <p:nvSpPr>
          <p:cNvPr id="5" name="テキスト ボックス 4">
            <a:extLst>
              <a:ext uri="{FF2B5EF4-FFF2-40B4-BE49-F238E27FC236}">
                <a16:creationId xmlns:a16="http://schemas.microsoft.com/office/drawing/2014/main" id="{BBC92BCA-F477-3CE8-7AC6-2232C0FDD662}"/>
              </a:ext>
            </a:extLst>
          </p:cNvPr>
          <p:cNvSpPr txBox="1"/>
          <p:nvPr/>
        </p:nvSpPr>
        <p:spPr>
          <a:xfrm>
            <a:off x="483049" y="1628459"/>
            <a:ext cx="9725740" cy="473271"/>
          </a:xfrm>
          <a:prstGeom prst="rect">
            <a:avLst/>
          </a:prstGeom>
          <a:noFill/>
        </p:spPr>
        <p:txBody>
          <a:bodyPr wrap="none" rtlCol="0">
            <a:spAutoFit/>
          </a:bodyPr>
          <a:lstStyle/>
          <a:p>
            <a:pPr algn="ctr">
              <a:lnSpc>
                <a:spcPct val="110000"/>
              </a:lnSpc>
            </a:pPr>
            <a:r>
              <a:rPr kumimoji="1" lang="ja-JP" altLang="en-US" sz="2400"/>
              <a:t>作品が完成したら、周りの人と発表し合って、実際に遊んでみよう！</a:t>
            </a:r>
          </a:p>
        </p:txBody>
      </p:sp>
    </p:spTree>
    <p:extLst>
      <p:ext uri="{BB962C8B-B14F-4D97-AF65-F5344CB8AC3E}">
        <p14:creationId xmlns:p14="http://schemas.microsoft.com/office/powerpoint/2010/main" val="15797597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C742557-E234-ED9F-C2E7-B05865B80CDB}"/>
              </a:ext>
            </a:extLst>
          </p:cNvPr>
          <p:cNvSpPr>
            <a:spLocks noGrp="1"/>
          </p:cNvSpPr>
          <p:nvPr>
            <p:ph type="body" sz="quarter" idx="10"/>
          </p:nvPr>
        </p:nvSpPr>
        <p:spPr>
          <a:xfrm>
            <a:off x="4532918" y="594933"/>
            <a:ext cx="5262979" cy="590931"/>
          </a:xfrm>
        </p:spPr>
        <p:txBody>
          <a:bodyPr/>
          <a:lstStyle/>
          <a:p>
            <a:r>
              <a:rPr kumimoji="1" lang="ja-JP" altLang="en-US"/>
              <a:t>感じたことを話し合おう</a:t>
            </a:r>
          </a:p>
        </p:txBody>
      </p:sp>
      <p:sp>
        <p:nvSpPr>
          <p:cNvPr id="3" name="テキスト プレースホルダー 2">
            <a:extLst>
              <a:ext uri="{FF2B5EF4-FFF2-40B4-BE49-F238E27FC236}">
                <a16:creationId xmlns:a16="http://schemas.microsoft.com/office/drawing/2014/main" id="{9A03CE19-2C45-606D-116D-0379F79A00A8}"/>
              </a:ext>
            </a:extLst>
          </p:cNvPr>
          <p:cNvSpPr>
            <a:spLocks noGrp="1"/>
          </p:cNvSpPr>
          <p:nvPr>
            <p:ph type="body" sz="quarter" idx="11"/>
          </p:nvPr>
        </p:nvSpPr>
        <p:spPr>
          <a:xfrm>
            <a:off x="1158333" y="594933"/>
            <a:ext cx="2492990" cy="590931"/>
          </a:xfrm>
        </p:spPr>
        <p:txBody>
          <a:bodyPr/>
          <a:lstStyle/>
          <a:p>
            <a:r>
              <a:rPr kumimoji="1" lang="ja-JP" altLang="en-US"/>
              <a:t>ふりかえり</a:t>
            </a:r>
          </a:p>
        </p:txBody>
      </p:sp>
      <p:sp>
        <p:nvSpPr>
          <p:cNvPr id="4" name="テキスト ボックス 3">
            <a:extLst>
              <a:ext uri="{FF2B5EF4-FFF2-40B4-BE49-F238E27FC236}">
                <a16:creationId xmlns:a16="http://schemas.microsoft.com/office/drawing/2014/main" id="{4AFF3797-2469-98EF-21CE-4B136803846A}"/>
              </a:ext>
            </a:extLst>
          </p:cNvPr>
          <p:cNvSpPr txBox="1"/>
          <p:nvPr/>
        </p:nvSpPr>
        <p:spPr>
          <a:xfrm>
            <a:off x="1098590" y="3275142"/>
            <a:ext cx="8494633" cy="1882503"/>
          </a:xfrm>
          <a:prstGeom prst="rect">
            <a:avLst/>
          </a:prstGeom>
          <a:noFill/>
        </p:spPr>
        <p:txBody>
          <a:bodyPr wrap="none" rtlCol="0">
            <a:spAutoFit/>
          </a:bodyPr>
          <a:lstStyle/>
          <a:p>
            <a:pPr>
              <a:lnSpc>
                <a:spcPct val="110000"/>
              </a:lnSpc>
            </a:pPr>
            <a:r>
              <a:rPr kumimoji="1" lang="en-US" altLang="ja-JP" sz="3600" b="1">
                <a:solidFill>
                  <a:schemeClr val="accent4"/>
                </a:solidFill>
              </a:rPr>
              <a:t>2</a:t>
            </a:r>
            <a:r>
              <a:rPr kumimoji="1" lang="ja-JP" altLang="en-US" sz="3600" b="1">
                <a:solidFill>
                  <a:schemeClr val="accent4"/>
                </a:solidFill>
              </a:rPr>
              <a:t>回のワークショップでできたこと</a:t>
            </a:r>
            <a:endParaRPr kumimoji="1" lang="en-US" altLang="ja-JP" sz="3600" b="1">
              <a:solidFill>
                <a:schemeClr val="accent4"/>
              </a:solidFill>
            </a:endParaRPr>
          </a:p>
          <a:p>
            <a:pPr>
              <a:lnSpc>
                <a:spcPct val="110000"/>
              </a:lnSpc>
            </a:pPr>
            <a:endParaRPr kumimoji="1" lang="en-US" altLang="ja-JP" sz="3600" b="1">
              <a:solidFill>
                <a:schemeClr val="accent4"/>
              </a:solidFill>
            </a:endParaRPr>
          </a:p>
          <a:p>
            <a:pPr>
              <a:lnSpc>
                <a:spcPct val="110000"/>
              </a:lnSpc>
            </a:pPr>
            <a:r>
              <a:rPr kumimoji="1" lang="ja-JP" altLang="en-US" sz="3600" b="1">
                <a:solidFill>
                  <a:schemeClr val="accent4"/>
                </a:solidFill>
              </a:rPr>
              <a:t>作品をつくったり遊んでみて感じたこと</a:t>
            </a:r>
          </a:p>
        </p:txBody>
      </p:sp>
    </p:spTree>
    <p:extLst>
      <p:ext uri="{BB962C8B-B14F-4D97-AF65-F5344CB8AC3E}">
        <p14:creationId xmlns:p14="http://schemas.microsoft.com/office/powerpoint/2010/main" val="9371068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5A2F2FB3-8471-447F-D10A-509336B9B5A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95906" y="2210913"/>
            <a:ext cx="6301931" cy="4724999"/>
          </a:xfrm>
          <a:prstGeom prst="rect">
            <a:avLst/>
          </a:prstGeom>
          <a:ln>
            <a:solidFill>
              <a:schemeClr val="bg1">
                <a:lumMod val="85000"/>
              </a:schemeClr>
            </a:solidFill>
          </a:ln>
        </p:spPr>
      </p:pic>
      <p:sp>
        <p:nvSpPr>
          <p:cNvPr id="2" name="テキスト プレースホルダー 1">
            <a:extLst>
              <a:ext uri="{FF2B5EF4-FFF2-40B4-BE49-F238E27FC236}">
                <a16:creationId xmlns:a16="http://schemas.microsoft.com/office/drawing/2014/main" id="{7051968E-4887-19B0-E104-A93AC50DEF20}"/>
              </a:ext>
            </a:extLst>
          </p:cNvPr>
          <p:cNvSpPr>
            <a:spLocks noGrp="1"/>
          </p:cNvSpPr>
          <p:nvPr>
            <p:ph type="body" sz="quarter" idx="10"/>
          </p:nvPr>
        </p:nvSpPr>
        <p:spPr>
          <a:xfrm>
            <a:off x="4532918" y="594933"/>
            <a:ext cx="5109091" cy="535531"/>
          </a:xfrm>
        </p:spPr>
        <p:txBody>
          <a:bodyPr/>
          <a:lstStyle/>
          <a:p>
            <a:r>
              <a:rPr lang="ja-JP" altLang="en-US" sz="3200"/>
              <a:t>つくってみてどうだった？</a:t>
            </a:r>
            <a:endParaRPr kumimoji="1" lang="ja-JP" altLang="en-US" sz="3200"/>
          </a:p>
        </p:txBody>
      </p:sp>
      <p:sp>
        <p:nvSpPr>
          <p:cNvPr id="3" name="テキスト プレースホルダー 2">
            <a:extLst>
              <a:ext uri="{FF2B5EF4-FFF2-40B4-BE49-F238E27FC236}">
                <a16:creationId xmlns:a16="http://schemas.microsoft.com/office/drawing/2014/main" id="{93852E78-71A9-64D5-D083-C925E434E8CE}"/>
              </a:ext>
            </a:extLst>
          </p:cNvPr>
          <p:cNvSpPr>
            <a:spLocks noGrp="1"/>
          </p:cNvSpPr>
          <p:nvPr>
            <p:ph type="body" sz="quarter" idx="11"/>
          </p:nvPr>
        </p:nvSpPr>
        <p:spPr>
          <a:xfrm>
            <a:off x="927501" y="594933"/>
            <a:ext cx="2954655" cy="590931"/>
          </a:xfrm>
        </p:spPr>
        <p:txBody>
          <a:bodyPr/>
          <a:lstStyle/>
          <a:p>
            <a:r>
              <a:rPr kumimoji="1" lang="ja-JP" altLang="en-US"/>
              <a:t>ワークシート</a:t>
            </a:r>
          </a:p>
        </p:txBody>
      </p:sp>
      <p:sp>
        <p:nvSpPr>
          <p:cNvPr id="5" name="四角形: 角を丸くする 4">
            <a:extLst>
              <a:ext uri="{FF2B5EF4-FFF2-40B4-BE49-F238E27FC236}">
                <a16:creationId xmlns:a16="http://schemas.microsoft.com/office/drawing/2014/main" id="{30D451D4-7883-E972-12F2-F4A1302BA36A}"/>
              </a:ext>
            </a:extLst>
          </p:cNvPr>
          <p:cNvSpPr/>
          <p:nvPr/>
        </p:nvSpPr>
        <p:spPr>
          <a:xfrm>
            <a:off x="5345906" y="3111692"/>
            <a:ext cx="3054464" cy="3643951"/>
          </a:xfrm>
          <a:prstGeom prst="roundRect">
            <a:avLst>
              <a:gd name="adj" fmla="val 7755"/>
            </a:avLst>
          </a:prstGeom>
          <a:noFill/>
          <a:ln w="95250">
            <a:solidFill>
              <a:schemeClr val="accent4"/>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BC6D5BAB-840D-97A6-AB37-BD4CD5AFEBA0}"/>
              </a:ext>
            </a:extLst>
          </p:cNvPr>
          <p:cNvSpPr txBox="1"/>
          <p:nvPr/>
        </p:nvSpPr>
        <p:spPr>
          <a:xfrm>
            <a:off x="483049" y="1628459"/>
            <a:ext cx="9725740" cy="473271"/>
          </a:xfrm>
          <a:prstGeom prst="rect">
            <a:avLst/>
          </a:prstGeom>
          <a:noFill/>
        </p:spPr>
        <p:txBody>
          <a:bodyPr wrap="none" rtlCol="0">
            <a:spAutoFit/>
          </a:bodyPr>
          <a:lstStyle/>
          <a:p>
            <a:pPr algn="ctr">
              <a:lnSpc>
                <a:spcPct val="110000"/>
              </a:lnSpc>
            </a:pPr>
            <a:r>
              <a:rPr kumimoji="1" lang="ja-JP" altLang="en-US" sz="2400"/>
              <a:t>新しい遊びをつくった感想や、みんなで遊んで感じたことを書こう。</a:t>
            </a:r>
          </a:p>
        </p:txBody>
      </p:sp>
    </p:spTree>
    <p:extLst>
      <p:ext uri="{BB962C8B-B14F-4D97-AF65-F5344CB8AC3E}">
        <p14:creationId xmlns:p14="http://schemas.microsoft.com/office/powerpoint/2010/main" val="3716980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D0B202D-81CC-D50E-95E8-2A172CB2C49F}"/>
              </a:ext>
            </a:extLst>
          </p:cNvPr>
          <p:cNvSpPr txBox="1"/>
          <p:nvPr/>
        </p:nvSpPr>
        <p:spPr>
          <a:xfrm>
            <a:off x="2620419" y="6081336"/>
            <a:ext cx="7080785" cy="392415"/>
          </a:xfrm>
          <a:prstGeom prst="rect">
            <a:avLst/>
          </a:prstGeom>
          <a:solidFill>
            <a:schemeClr val="bg1"/>
          </a:solidFill>
        </p:spPr>
        <p:txBody>
          <a:bodyPr wrap="none" rtlCol="0">
            <a:spAutoFit/>
          </a:bodyPr>
          <a:lstStyle/>
          <a:p>
            <a:r>
              <a:rPr lang="ja-JP" altLang="en-US" sz="650" b="1">
                <a:latin typeface="Noto Sans JP" panose="020B0200000000000000" pitchFamily="50" charset="-128"/>
                <a:ea typeface="Noto Sans JP" panose="020B0200000000000000" pitchFamily="50" charset="-128"/>
              </a:rPr>
              <a:t>本作品は </a:t>
            </a:r>
            <a:r>
              <a:rPr lang="en-US" altLang="ja-JP" sz="650" b="1">
                <a:latin typeface="Noto Sans JP" panose="020B0200000000000000" pitchFamily="50" charset="-128"/>
                <a:ea typeface="Noto Sans JP" panose="020B0200000000000000" pitchFamily="50" charset="-128"/>
              </a:rPr>
              <a:t>CC BY-NC-SA</a:t>
            </a:r>
            <a:r>
              <a:rPr lang="ja-JP" altLang="en-US" sz="650" b="1">
                <a:latin typeface="Noto Sans JP" panose="020B0200000000000000" pitchFamily="50" charset="-128"/>
                <a:ea typeface="Noto Sans JP" panose="020B0200000000000000" pitchFamily="50" charset="-128"/>
              </a:rPr>
              <a:t> ライセンスによって許諾されています。 ライセンス内容を知りたい方は </a:t>
            </a:r>
            <a:r>
              <a:rPr lang="en-US" altLang="ja-JP" sz="650" b="1">
                <a:latin typeface="Noto Sans JP" panose="020B0200000000000000" pitchFamily="50" charset="-128"/>
                <a:ea typeface="Noto Sans JP" panose="020B0200000000000000" pitchFamily="50" charset="-128"/>
                <a:hlinkClick r:id="rId3"/>
              </a:rPr>
              <a:t>https://creativecommons.org/licenses/by-nc-sa/4.0/deed.ja</a:t>
            </a:r>
            <a:r>
              <a:rPr lang="ja-JP" altLang="en-US" sz="650" b="1">
                <a:latin typeface="Noto Sans JP" panose="020B0200000000000000" pitchFamily="50" charset="-128"/>
                <a:ea typeface="Noto Sans JP" panose="020B0200000000000000" pitchFamily="50" charset="-128"/>
              </a:rPr>
              <a:t> でご確認ください。</a:t>
            </a:r>
            <a:endParaRPr lang="en-US" altLang="ja-JP" sz="650" b="1">
              <a:latin typeface="Noto Sans JP" panose="020B0200000000000000" pitchFamily="50" charset="-128"/>
              <a:ea typeface="Noto Sans JP" panose="020B0200000000000000" pitchFamily="50" charset="-128"/>
            </a:endParaRPr>
          </a:p>
          <a:p>
            <a:r>
              <a:rPr lang="ja-JP" altLang="en-US" sz="650" b="1">
                <a:latin typeface="Noto Sans JP" panose="020B0200000000000000" pitchFamily="50" charset="-128"/>
                <a:ea typeface="Noto Sans JP" panose="020B0200000000000000" pitchFamily="50" charset="-128"/>
              </a:rPr>
              <a:t>改変後の内容について</a:t>
            </a:r>
            <a:r>
              <a:rPr kumimoji="1" lang="ja-JP" altLang="en-US" sz="650" b="1">
                <a:latin typeface="Noto Sans JP" panose="020B0200000000000000" pitchFamily="50" charset="-128"/>
                <a:ea typeface="Noto Sans JP" panose="020B0200000000000000" pitchFamily="50" charset="-128"/>
              </a:rPr>
              <a:t>横浜市デジタル統括本部及び神奈川大学経営学部道用ゼミは責任を負いません。</a:t>
            </a:r>
            <a:endParaRPr kumimoji="1" lang="en-US" altLang="ja-JP" sz="650" b="1">
              <a:latin typeface="Noto Sans JP" panose="020B0200000000000000" pitchFamily="50" charset="-128"/>
              <a:ea typeface="Noto Sans JP" panose="020B0200000000000000" pitchFamily="50" charset="-128"/>
            </a:endParaRPr>
          </a:p>
          <a:p>
            <a:r>
              <a:rPr kumimoji="1" lang="ja-JP" altLang="en-US" sz="650" b="1">
                <a:latin typeface="Noto Sans JP" panose="020B0200000000000000" pitchFamily="50" charset="-128"/>
                <a:ea typeface="Noto Sans JP" panose="020B0200000000000000" pitchFamily="50" charset="-128"/>
              </a:rPr>
              <a:t>本件に関するお問い合せは、横浜市デジタル統括本部デジタル・デザイン室（</a:t>
            </a:r>
            <a:r>
              <a:rPr kumimoji="1" lang="en-US" altLang="ja-JP" sz="650" b="1">
                <a:latin typeface="Noto Sans JP" panose="020B0200000000000000" pitchFamily="50" charset="-128"/>
                <a:ea typeface="Noto Sans JP" panose="020B0200000000000000" pitchFamily="50" charset="-128"/>
              </a:rPr>
              <a:t>045-671-4797</a:t>
            </a:r>
            <a:r>
              <a:rPr kumimoji="1" lang="ja-JP" altLang="en-US" sz="650" b="1">
                <a:latin typeface="Noto Sans JP" panose="020B0200000000000000" pitchFamily="50" charset="-128"/>
                <a:ea typeface="Noto Sans JP" panose="020B0200000000000000" pitchFamily="50" charset="-128"/>
              </a:rPr>
              <a:t>）までご連絡ください。</a:t>
            </a:r>
          </a:p>
        </p:txBody>
      </p:sp>
      <p:pic>
        <p:nvPicPr>
          <p:cNvPr id="4" name="図 3" descr="挿絵, 記号, プレート が含まれている画像&#10;&#10;自動的に生成された説明">
            <a:extLst>
              <a:ext uri="{FF2B5EF4-FFF2-40B4-BE49-F238E27FC236}">
                <a16:creationId xmlns:a16="http://schemas.microsoft.com/office/drawing/2014/main" id="{D88C5E07-8CFE-6EF1-63A4-ADBE1BE816E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60758" y="6104764"/>
            <a:ext cx="954414" cy="333927"/>
          </a:xfrm>
          <a:prstGeom prst="rect">
            <a:avLst/>
          </a:prstGeom>
        </p:spPr>
      </p:pic>
      <p:sp>
        <p:nvSpPr>
          <p:cNvPr id="2" name="テキスト ボックス 1">
            <a:extLst>
              <a:ext uri="{FF2B5EF4-FFF2-40B4-BE49-F238E27FC236}">
                <a16:creationId xmlns:a16="http://schemas.microsoft.com/office/drawing/2014/main" id="{782BFF6B-0861-5982-5AE6-72A921818F32}"/>
              </a:ext>
            </a:extLst>
          </p:cNvPr>
          <p:cNvSpPr txBox="1"/>
          <p:nvPr/>
        </p:nvSpPr>
        <p:spPr>
          <a:xfrm>
            <a:off x="8201954" y="1786980"/>
            <a:ext cx="1909497" cy="281424"/>
          </a:xfrm>
          <a:prstGeom prst="rect">
            <a:avLst/>
          </a:prstGeom>
          <a:noFill/>
        </p:spPr>
        <p:txBody>
          <a:bodyPr wrap="none" rtlCol="0">
            <a:spAutoFit/>
          </a:bodyPr>
          <a:lstStyle/>
          <a:p>
            <a:pPr algn="ctr">
              <a:lnSpc>
                <a:spcPct val="110000"/>
              </a:lnSpc>
            </a:pPr>
            <a:r>
              <a:rPr kumimoji="1" lang="ja-JP" altLang="en-US" sz="1200">
                <a:latin typeface="+mn-ea"/>
              </a:rPr>
              <a:t>公開日：令和</a:t>
            </a:r>
            <a:r>
              <a:rPr kumimoji="1" lang="en-US" altLang="ja-JP" sz="1200">
                <a:latin typeface="+mn-ea"/>
              </a:rPr>
              <a:t>6</a:t>
            </a:r>
            <a:r>
              <a:rPr kumimoji="1" lang="ja-JP" altLang="en-US" sz="1200">
                <a:latin typeface="+mn-ea"/>
              </a:rPr>
              <a:t>年</a:t>
            </a:r>
            <a:r>
              <a:rPr kumimoji="1" lang="en-US" altLang="ja-JP" sz="1200">
                <a:latin typeface="+mn-ea"/>
              </a:rPr>
              <a:t>11</a:t>
            </a:r>
            <a:r>
              <a:rPr kumimoji="1" lang="ja-JP" altLang="en-US" sz="1200">
                <a:latin typeface="+mn-ea"/>
              </a:rPr>
              <a:t>月</a:t>
            </a:r>
            <a:r>
              <a:rPr kumimoji="1" lang="en-US" altLang="ja-JP" sz="1200">
                <a:latin typeface="+mn-ea"/>
              </a:rPr>
              <a:t>1</a:t>
            </a:r>
            <a:r>
              <a:rPr kumimoji="1" lang="ja-JP" altLang="en-US" sz="1200">
                <a:latin typeface="+mn-ea"/>
              </a:rPr>
              <a:t>日</a:t>
            </a:r>
          </a:p>
        </p:txBody>
      </p:sp>
      <p:sp>
        <p:nvSpPr>
          <p:cNvPr id="10" name="テキスト プレースホルダー 8">
            <a:extLst>
              <a:ext uri="{FF2B5EF4-FFF2-40B4-BE49-F238E27FC236}">
                <a16:creationId xmlns:a16="http://schemas.microsoft.com/office/drawing/2014/main" id="{6B84FE79-4500-0793-F760-55D460F54FCB}"/>
              </a:ext>
            </a:extLst>
          </p:cNvPr>
          <p:cNvSpPr txBox="1">
            <a:spLocks/>
          </p:cNvSpPr>
          <p:nvPr/>
        </p:nvSpPr>
        <p:spPr>
          <a:xfrm>
            <a:off x="3594893" y="641828"/>
            <a:ext cx="3502025" cy="444096"/>
          </a:xfrm>
          <a:prstGeom prst="rect">
            <a:avLst/>
          </a:prstGeom>
        </p:spPr>
        <p:txBody>
          <a:bodyPr/>
          <a:lst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a:lstStyle>
          <a:p>
            <a:pPr marL="0" indent="0" algn="ctr">
              <a:buNone/>
            </a:pPr>
            <a:r>
              <a:rPr lang="ja-JP" altLang="en-US" sz="2800" b="1">
                <a:solidFill>
                  <a:schemeClr val="bg1"/>
                </a:solidFill>
              </a:rPr>
              <a:t>ライセンス情報</a:t>
            </a:r>
          </a:p>
        </p:txBody>
      </p:sp>
      <p:sp>
        <p:nvSpPr>
          <p:cNvPr id="11" name="テキスト ボックス 10">
            <a:extLst>
              <a:ext uri="{FF2B5EF4-FFF2-40B4-BE49-F238E27FC236}">
                <a16:creationId xmlns:a16="http://schemas.microsoft.com/office/drawing/2014/main" id="{30A57D19-3BB7-74B0-3209-D81DAC235574}"/>
              </a:ext>
            </a:extLst>
          </p:cNvPr>
          <p:cNvSpPr txBox="1"/>
          <p:nvPr/>
        </p:nvSpPr>
        <p:spPr>
          <a:xfrm>
            <a:off x="1203413" y="6825242"/>
            <a:ext cx="8478252" cy="246221"/>
          </a:xfrm>
          <a:prstGeom prst="rect">
            <a:avLst/>
          </a:prstGeom>
          <a:noFill/>
        </p:spPr>
        <p:txBody>
          <a:bodyPr wrap="square">
            <a:spAutoFit/>
          </a:bodyPr>
          <a:lstStyle/>
          <a:p>
            <a:pPr algn="ctr"/>
            <a:r>
              <a:rPr lang="ja-JP" altLang="ja-JP" sz="1000" dirty="0">
                <a:effectLst/>
                <a:latin typeface="+mn-ea"/>
                <a:cs typeface="Times New Roman" panose="02020603050405020304" pitchFamily="18" charset="0"/>
              </a:rPr>
              <a:t>本パッケージの利用等により何等かの損害が発生したとしても横浜市デジタル統括本部及び神奈川大学経営学部道用ゼミは責任を負いません。</a:t>
            </a:r>
            <a:endParaRPr lang="ja-JP" altLang="en-US" sz="400" dirty="0">
              <a:latin typeface="+mn-ea"/>
            </a:endParaRPr>
          </a:p>
        </p:txBody>
      </p:sp>
      <p:grpSp>
        <p:nvGrpSpPr>
          <p:cNvPr id="5" name="グループ化 4">
            <a:extLst>
              <a:ext uri="{FF2B5EF4-FFF2-40B4-BE49-F238E27FC236}">
                <a16:creationId xmlns:a16="http://schemas.microsoft.com/office/drawing/2014/main" id="{A440EAF6-45AD-5CB1-DEFA-B15AF154E5CD}"/>
              </a:ext>
            </a:extLst>
          </p:cNvPr>
          <p:cNvGrpSpPr/>
          <p:nvPr/>
        </p:nvGrpSpPr>
        <p:grpSpPr>
          <a:xfrm>
            <a:off x="2998671" y="3339667"/>
            <a:ext cx="4721980" cy="899797"/>
            <a:chOff x="2405876" y="2412461"/>
            <a:chExt cx="4721980" cy="899797"/>
          </a:xfrm>
        </p:grpSpPr>
        <p:sp>
          <p:nvSpPr>
            <p:cNvPr id="6" name="テキスト ボックス 5">
              <a:extLst>
                <a:ext uri="{FF2B5EF4-FFF2-40B4-BE49-F238E27FC236}">
                  <a16:creationId xmlns:a16="http://schemas.microsoft.com/office/drawing/2014/main" id="{C6013249-35D9-77C2-A5DC-89D47FB7C291}"/>
                </a:ext>
              </a:extLst>
            </p:cNvPr>
            <p:cNvSpPr txBox="1"/>
            <p:nvPr/>
          </p:nvSpPr>
          <p:spPr>
            <a:xfrm>
              <a:off x="2479397" y="3050647"/>
              <a:ext cx="1736372" cy="261610"/>
            </a:xfrm>
            <a:prstGeom prst="rect">
              <a:avLst/>
            </a:prstGeom>
            <a:noFill/>
          </p:spPr>
          <p:txBody>
            <a:bodyPr wrap="none" rtlCol="0" anchor="ctr" anchorCtr="0">
              <a:spAutoFit/>
            </a:bodyPr>
            <a:lstStyle/>
            <a:p>
              <a:pPr algn="ctr"/>
              <a:r>
                <a:rPr lang="ja-JP" altLang="en-US" sz="1100" dirty="0">
                  <a:solidFill>
                    <a:prstClr val="black"/>
                  </a:solidFill>
                  <a:latin typeface="Noto Sans JP"/>
                  <a:ea typeface="Noto Sans JP"/>
                </a:rPr>
                <a:t>横浜市デジタル統括本部</a:t>
              </a:r>
            </a:p>
          </p:txBody>
        </p:sp>
        <p:pic>
          <p:nvPicPr>
            <p:cNvPr id="7" name="図 6" descr="アイコン&#10;&#10;自動的に生成された説明">
              <a:extLst>
                <a:ext uri="{FF2B5EF4-FFF2-40B4-BE49-F238E27FC236}">
                  <a16:creationId xmlns:a16="http://schemas.microsoft.com/office/drawing/2014/main" id="{2211E82A-790D-6D77-8BA3-93790FDB6585}"/>
                </a:ext>
              </a:extLst>
            </p:cNvPr>
            <p:cNvPicPr>
              <a:picLocks noChangeAspect="1"/>
            </p:cNvPicPr>
            <p:nvPr/>
          </p:nvPicPr>
          <p:blipFill>
            <a:blip r:embed="rId5"/>
            <a:stretch>
              <a:fillRect/>
            </a:stretch>
          </p:blipFill>
          <p:spPr>
            <a:xfrm>
              <a:off x="2405876" y="2489081"/>
              <a:ext cx="1883414" cy="458127"/>
            </a:xfrm>
            <a:prstGeom prst="rect">
              <a:avLst/>
            </a:prstGeom>
          </p:spPr>
        </p:pic>
        <p:pic>
          <p:nvPicPr>
            <p:cNvPr id="8" name="図 7" descr="挿絵 が含まれている画像&#10;&#10;自動的に生成された説明">
              <a:extLst>
                <a:ext uri="{FF2B5EF4-FFF2-40B4-BE49-F238E27FC236}">
                  <a16:creationId xmlns:a16="http://schemas.microsoft.com/office/drawing/2014/main" id="{979F3B09-52C6-66AB-57C8-B7533524AC67}"/>
                </a:ext>
              </a:extLst>
            </p:cNvPr>
            <p:cNvPicPr>
              <a:picLocks noChangeAspect="1"/>
            </p:cNvPicPr>
            <p:nvPr/>
          </p:nvPicPr>
          <p:blipFill>
            <a:blip r:embed="rId6"/>
            <a:stretch>
              <a:fillRect/>
            </a:stretch>
          </p:blipFill>
          <p:spPr>
            <a:xfrm>
              <a:off x="4853781" y="2412461"/>
              <a:ext cx="2274075" cy="611367"/>
            </a:xfrm>
            <a:prstGeom prst="rect">
              <a:avLst/>
            </a:prstGeom>
          </p:spPr>
        </p:pic>
        <p:sp>
          <p:nvSpPr>
            <p:cNvPr id="9" name="テキスト ボックス 8">
              <a:extLst>
                <a:ext uri="{FF2B5EF4-FFF2-40B4-BE49-F238E27FC236}">
                  <a16:creationId xmlns:a16="http://schemas.microsoft.com/office/drawing/2014/main" id="{28AFAFBF-EBD8-069B-FD02-E2CA59FC58F2}"/>
                </a:ext>
              </a:extLst>
            </p:cNvPr>
            <p:cNvSpPr txBox="1"/>
            <p:nvPr/>
          </p:nvSpPr>
          <p:spPr>
            <a:xfrm>
              <a:off x="4981565" y="3050648"/>
              <a:ext cx="2018501" cy="261610"/>
            </a:xfrm>
            <a:prstGeom prst="rect">
              <a:avLst/>
            </a:prstGeom>
            <a:noFill/>
          </p:spPr>
          <p:txBody>
            <a:bodyPr wrap="none" rtlCol="0" anchor="ctr" anchorCtr="0">
              <a:spAutoFit/>
            </a:bodyPr>
            <a:lstStyle/>
            <a:p>
              <a:pPr algn="ctr"/>
              <a:r>
                <a:rPr lang="ja-JP" altLang="en-US" sz="1100" dirty="0">
                  <a:solidFill>
                    <a:prstClr val="black"/>
                  </a:solidFill>
                  <a:latin typeface="Noto Sans JP"/>
                  <a:ea typeface="Noto Sans JP"/>
                </a:rPr>
                <a:t>神奈川大学経営学部道用ゼミ</a:t>
              </a:r>
            </a:p>
          </p:txBody>
        </p:sp>
      </p:grpSp>
    </p:spTree>
    <p:extLst>
      <p:ext uri="{BB962C8B-B14F-4D97-AF65-F5344CB8AC3E}">
        <p14:creationId xmlns:p14="http://schemas.microsoft.com/office/powerpoint/2010/main" val="29430598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23B7104-BE70-3494-A389-211167011C57}"/>
              </a:ext>
            </a:extLst>
          </p:cNvPr>
          <p:cNvSpPr txBox="1"/>
          <p:nvPr/>
        </p:nvSpPr>
        <p:spPr>
          <a:xfrm>
            <a:off x="562559"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0060AF</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3" name="正方形/長方形 2">
            <a:extLst>
              <a:ext uri="{FF2B5EF4-FFF2-40B4-BE49-F238E27FC236}">
                <a16:creationId xmlns:a16="http://schemas.microsoft.com/office/drawing/2014/main" id="{7718C619-96AD-5D46-099A-54A0D07A6EB8}"/>
              </a:ext>
            </a:extLst>
          </p:cNvPr>
          <p:cNvSpPr/>
          <p:nvPr/>
        </p:nvSpPr>
        <p:spPr>
          <a:xfrm>
            <a:off x="733890" y="5945702"/>
            <a:ext cx="471556" cy="471556"/>
          </a:xfrm>
          <a:prstGeom prst="rect">
            <a:avLst/>
          </a:prstGeom>
          <a:solidFill>
            <a:srgbClr val="0060AF"/>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DDF34ADC-0AC4-9438-CABC-6FC4112A01B8}"/>
              </a:ext>
            </a:extLst>
          </p:cNvPr>
          <p:cNvSpPr/>
          <p:nvPr/>
        </p:nvSpPr>
        <p:spPr>
          <a:xfrm>
            <a:off x="1498552" y="5945702"/>
            <a:ext cx="471556" cy="471556"/>
          </a:xfrm>
          <a:prstGeom prst="rect">
            <a:avLst/>
          </a:prstGeom>
          <a:solidFill>
            <a:srgbClr val="FDB83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872BE285-B446-1398-1E2C-965F487F32F3}"/>
              </a:ext>
            </a:extLst>
          </p:cNvPr>
          <p:cNvSpPr/>
          <p:nvPr/>
        </p:nvSpPr>
        <p:spPr>
          <a:xfrm>
            <a:off x="2263214" y="5945702"/>
            <a:ext cx="471556" cy="471556"/>
          </a:xfrm>
          <a:prstGeom prst="rect">
            <a:avLst/>
          </a:prstGeom>
          <a:solidFill>
            <a:srgbClr val="FFF1D0"/>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13FD7C4-3988-305A-5D5D-E1639711742A}"/>
              </a:ext>
            </a:extLst>
          </p:cNvPr>
          <p:cNvSpPr/>
          <p:nvPr/>
        </p:nvSpPr>
        <p:spPr>
          <a:xfrm>
            <a:off x="3027876" y="5945702"/>
            <a:ext cx="471556" cy="471556"/>
          </a:xfrm>
          <a:prstGeom prst="rect">
            <a:avLst/>
          </a:prstGeom>
          <a:solidFill>
            <a:srgbClr val="EF59A1"/>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92169290-A0B6-A059-E688-DC3F1BC006C4}"/>
              </a:ext>
            </a:extLst>
          </p:cNvPr>
          <p:cNvSpPr/>
          <p:nvPr/>
        </p:nvSpPr>
        <p:spPr>
          <a:xfrm>
            <a:off x="3792538" y="5945702"/>
            <a:ext cx="471556" cy="471556"/>
          </a:xfrm>
          <a:prstGeom prst="rect">
            <a:avLst/>
          </a:prstGeom>
          <a:solidFill>
            <a:srgbClr val="7FC036"/>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1F6E67D7-EB1E-E2F4-ED83-210502FE2D2F}"/>
              </a:ext>
            </a:extLst>
          </p:cNvPr>
          <p:cNvSpPr/>
          <p:nvPr/>
        </p:nvSpPr>
        <p:spPr>
          <a:xfrm>
            <a:off x="4557201" y="5945702"/>
            <a:ext cx="471556" cy="471556"/>
          </a:xfrm>
          <a:prstGeom prst="rect">
            <a:avLst/>
          </a:prstGeom>
          <a:solidFill>
            <a:srgbClr val="84D0EF"/>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E0D40A64-A2A4-F9CB-1DBB-340B535EFF10}"/>
              </a:ext>
            </a:extLst>
          </p:cNvPr>
          <p:cNvSpPr txBox="1"/>
          <p:nvPr/>
        </p:nvSpPr>
        <p:spPr>
          <a:xfrm>
            <a:off x="1331860"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FDB834</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10" name="テキスト ボックス 9">
            <a:extLst>
              <a:ext uri="{FF2B5EF4-FFF2-40B4-BE49-F238E27FC236}">
                <a16:creationId xmlns:a16="http://schemas.microsoft.com/office/drawing/2014/main" id="{0C637CDC-78E0-A863-42AD-3DB362629EDF}"/>
              </a:ext>
            </a:extLst>
          </p:cNvPr>
          <p:cNvSpPr txBox="1"/>
          <p:nvPr/>
        </p:nvSpPr>
        <p:spPr>
          <a:xfrm>
            <a:off x="2101161"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FFF1D0</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11" name="テキスト ボックス 10">
            <a:extLst>
              <a:ext uri="{FF2B5EF4-FFF2-40B4-BE49-F238E27FC236}">
                <a16:creationId xmlns:a16="http://schemas.microsoft.com/office/drawing/2014/main" id="{172BFE84-1B4F-0800-B978-049E82CF8DD5}"/>
              </a:ext>
            </a:extLst>
          </p:cNvPr>
          <p:cNvSpPr txBox="1"/>
          <p:nvPr/>
        </p:nvSpPr>
        <p:spPr>
          <a:xfrm>
            <a:off x="2870462"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EF59A1</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12" name="テキスト ボックス 11">
            <a:extLst>
              <a:ext uri="{FF2B5EF4-FFF2-40B4-BE49-F238E27FC236}">
                <a16:creationId xmlns:a16="http://schemas.microsoft.com/office/drawing/2014/main" id="{6DB6AF41-B350-4BFA-B571-C7179BD25C81}"/>
              </a:ext>
            </a:extLst>
          </p:cNvPr>
          <p:cNvSpPr txBox="1"/>
          <p:nvPr/>
        </p:nvSpPr>
        <p:spPr>
          <a:xfrm>
            <a:off x="3639763"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7FC036</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13" name="テキスト ボックス 12">
            <a:extLst>
              <a:ext uri="{FF2B5EF4-FFF2-40B4-BE49-F238E27FC236}">
                <a16:creationId xmlns:a16="http://schemas.microsoft.com/office/drawing/2014/main" id="{190FC2C4-2263-19E6-5469-B1D074B5D980}"/>
              </a:ext>
            </a:extLst>
          </p:cNvPr>
          <p:cNvSpPr txBox="1"/>
          <p:nvPr/>
        </p:nvSpPr>
        <p:spPr>
          <a:xfrm>
            <a:off x="4409064" y="6503674"/>
            <a:ext cx="814218" cy="276999"/>
          </a:xfrm>
          <a:prstGeom prst="rect">
            <a:avLst/>
          </a:prstGeom>
          <a:noFill/>
        </p:spPr>
        <p:txBody>
          <a:bodyPr wrap="square" rtlCol="0">
            <a:spAutoFit/>
          </a:bodyPr>
          <a:lstStyle/>
          <a:p>
            <a:pPr algn="ctr"/>
            <a:r>
              <a:rPr lang="en-US" altLang="ja-JP" sz="1200">
                <a:solidFill>
                  <a:schemeClr val="tx1">
                    <a:lumMod val="75000"/>
                    <a:lumOff val="25000"/>
                  </a:schemeClr>
                </a:solidFill>
                <a:latin typeface="+mn-ea"/>
                <a:cs typeface="源柔ゴシックXP Heavy" panose="020B0702020203020207" pitchFamily="50" charset="-128"/>
              </a:rPr>
              <a:t>84D0EF</a:t>
            </a:r>
            <a:endParaRPr kumimoji="1" lang="ja-JP" altLang="en-US" sz="1200">
              <a:solidFill>
                <a:schemeClr val="tx1">
                  <a:lumMod val="75000"/>
                  <a:lumOff val="25000"/>
                </a:schemeClr>
              </a:solidFill>
              <a:latin typeface="+mn-ea"/>
              <a:cs typeface="源柔ゴシックXP Heavy" panose="020B0702020203020207" pitchFamily="50" charset="-128"/>
            </a:endParaRPr>
          </a:p>
        </p:txBody>
      </p:sp>
      <p:sp>
        <p:nvSpPr>
          <p:cNvPr id="14" name="テキスト ボックス 13">
            <a:extLst>
              <a:ext uri="{FF2B5EF4-FFF2-40B4-BE49-F238E27FC236}">
                <a16:creationId xmlns:a16="http://schemas.microsoft.com/office/drawing/2014/main" id="{CD3C0BAD-38D4-5F5D-232F-E3683889DC9F}"/>
              </a:ext>
            </a:extLst>
          </p:cNvPr>
          <p:cNvSpPr txBox="1"/>
          <p:nvPr/>
        </p:nvSpPr>
        <p:spPr>
          <a:xfrm>
            <a:off x="586356" y="941497"/>
            <a:ext cx="2373727" cy="254237"/>
          </a:xfrm>
          <a:prstGeom prst="rect">
            <a:avLst/>
          </a:prstGeom>
          <a:noFill/>
        </p:spPr>
        <p:txBody>
          <a:bodyPr wrap="none" rtlCol="0">
            <a:spAutoFit/>
          </a:bodyPr>
          <a:lstStyle/>
          <a:p>
            <a:r>
              <a:rPr lang="ja-JP" altLang="en-US" sz="1052" b="1" spc="88">
                <a:latin typeface="+mj-ea"/>
                <a:ea typeface="+mj-ea"/>
              </a:rPr>
              <a:t>テーマのフォント（日本語書体）</a:t>
            </a:r>
          </a:p>
        </p:txBody>
      </p:sp>
      <p:sp>
        <p:nvSpPr>
          <p:cNvPr id="15" name="テキスト ボックス 14">
            <a:extLst>
              <a:ext uri="{FF2B5EF4-FFF2-40B4-BE49-F238E27FC236}">
                <a16:creationId xmlns:a16="http://schemas.microsoft.com/office/drawing/2014/main" id="{98B9498F-AA47-B462-9F0D-FEC86530ECA1}"/>
              </a:ext>
            </a:extLst>
          </p:cNvPr>
          <p:cNvSpPr txBox="1"/>
          <p:nvPr/>
        </p:nvSpPr>
        <p:spPr>
          <a:xfrm>
            <a:off x="586356" y="2264026"/>
            <a:ext cx="1120820" cy="254237"/>
          </a:xfrm>
          <a:prstGeom prst="rect">
            <a:avLst/>
          </a:prstGeom>
          <a:noFill/>
        </p:spPr>
        <p:txBody>
          <a:bodyPr wrap="none" rtlCol="0">
            <a:spAutoFit/>
          </a:bodyPr>
          <a:lstStyle/>
          <a:p>
            <a:r>
              <a:rPr lang="en-US" altLang="ja-JP" sz="1052" b="1" spc="175">
                <a:latin typeface="Figtree" pitchFamily="2" charset="0"/>
                <a:ea typeface="+mj-ea"/>
              </a:rPr>
              <a:t>Latin Fonts</a:t>
            </a:r>
            <a:endParaRPr lang="ja-JP" altLang="en-US" sz="1052" b="1" spc="175">
              <a:latin typeface="Figtree" pitchFamily="2" charset="0"/>
              <a:ea typeface="+mj-ea"/>
            </a:endParaRPr>
          </a:p>
        </p:txBody>
      </p:sp>
      <p:sp>
        <p:nvSpPr>
          <p:cNvPr id="16" name="テキスト ボックス 15">
            <a:extLst>
              <a:ext uri="{FF2B5EF4-FFF2-40B4-BE49-F238E27FC236}">
                <a16:creationId xmlns:a16="http://schemas.microsoft.com/office/drawing/2014/main" id="{348C2D4B-9FA1-CF97-5EC3-73E997BDE4DD}"/>
              </a:ext>
            </a:extLst>
          </p:cNvPr>
          <p:cNvSpPr txBox="1"/>
          <p:nvPr/>
        </p:nvSpPr>
        <p:spPr>
          <a:xfrm>
            <a:off x="586356" y="358775"/>
            <a:ext cx="1854995" cy="416268"/>
          </a:xfrm>
          <a:prstGeom prst="rect">
            <a:avLst/>
          </a:prstGeom>
          <a:noFill/>
        </p:spPr>
        <p:txBody>
          <a:bodyPr wrap="none" rtlCol="0">
            <a:spAutoFit/>
          </a:bodyPr>
          <a:lstStyle/>
          <a:p>
            <a:r>
              <a:rPr lang="en-US" altLang="ja-JP" sz="2105" spc="175">
                <a:latin typeface="Figtree" pitchFamily="2" charset="0"/>
                <a:ea typeface="+mj-ea"/>
              </a:rPr>
              <a:t>Typography</a:t>
            </a:r>
            <a:endParaRPr lang="ja-JP" altLang="en-US" sz="2105" spc="175">
              <a:latin typeface="Figtree" pitchFamily="2" charset="0"/>
              <a:ea typeface="+mj-ea"/>
            </a:endParaRPr>
          </a:p>
        </p:txBody>
      </p:sp>
      <p:sp>
        <p:nvSpPr>
          <p:cNvPr id="17" name="テキスト ボックス 16">
            <a:extLst>
              <a:ext uri="{FF2B5EF4-FFF2-40B4-BE49-F238E27FC236}">
                <a16:creationId xmlns:a16="http://schemas.microsoft.com/office/drawing/2014/main" id="{41AA54A0-B296-9F7B-E000-4D010EDB106D}"/>
              </a:ext>
            </a:extLst>
          </p:cNvPr>
          <p:cNvSpPr txBox="1"/>
          <p:nvPr/>
        </p:nvSpPr>
        <p:spPr>
          <a:xfrm>
            <a:off x="586356" y="1333032"/>
            <a:ext cx="5868658" cy="254237"/>
          </a:xfrm>
          <a:prstGeom prst="rect">
            <a:avLst/>
          </a:prstGeom>
          <a:noFill/>
        </p:spPr>
        <p:txBody>
          <a:bodyPr wrap="none" rtlCol="0">
            <a:spAutoFit/>
          </a:bodyPr>
          <a:lstStyle/>
          <a:p>
            <a:r>
              <a:rPr lang="en-US" altLang="ja-JP" sz="1052" spc="88">
                <a:latin typeface="+mj-ea"/>
                <a:ea typeface="+mj-ea"/>
              </a:rPr>
              <a:t>Noto Sans JP Regular		</a:t>
            </a:r>
            <a:r>
              <a:rPr lang="ja-JP" altLang="en-US" sz="1052" spc="88">
                <a:latin typeface="+mj-ea"/>
                <a:ea typeface="+mj-ea"/>
              </a:rPr>
              <a:t>一般社団法人</a:t>
            </a:r>
            <a:r>
              <a:rPr lang="en-US" altLang="ja-JP" sz="1052" spc="88">
                <a:latin typeface="+mj-ea"/>
                <a:ea typeface="+mj-ea"/>
              </a:rPr>
              <a:t>AI</a:t>
            </a:r>
            <a:r>
              <a:rPr lang="ja-JP" altLang="en-US" sz="1052" spc="88">
                <a:latin typeface="+mj-ea"/>
                <a:ea typeface="+mj-ea"/>
              </a:rPr>
              <a:t>アラインメントネットワーク</a:t>
            </a:r>
          </a:p>
        </p:txBody>
      </p:sp>
      <p:sp>
        <p:nvSpPr>
          <p:cNvPr id="18" name="テキスト ボックス 17">
            <a:extLst>
              <a:ext uri="{FF2B5EF4-FFF2-40B4-BE49-F238E27FC236}">
                <a16:creationId xmlns:a16="http://schemas.microsoft.com/office/drawing/2014/main" id="{E479B4FE-CBBB-778E-3B65-25075268F812}"/>
              </a:ext>
            </a:extLst>
          </p:cNvPr>
          <p:cNvSpPr txBox="1"/>
          <p:nvPr/>
        </p:nvSpPr>
        <p:spPr>
          <a:xfrm>
            <a:off x="586356" y="1675471"/>
            <a:ext cx="5881482" cy="254237"/>
          </a:xfrm>
          <a:prstGeom prst="rect">
            <a:avLst/>
          </a:prstGeom>
          <a:noFill/>
        </p:spPr>
        <p:txBody>
          <a:bodyPr wrap="none" rtlCol="0">
            <a:spAutoFit/>
          </a:bodyPr>
          <a:lstStyle/>
          <a:p>
            <a:r>
              <a:rPr lang="en-US" altLang="ja-JP" sz="1052" b="1" spc="88">
                <a:latin typeface="+mj-ea"/>
                <a:ea typeface="+mj-ea"/>
              </a:rPr>
              <a:t>Noto Sans JP Bold		</a:t>
            </a:r>
            <a:r>
              <a:rPr lang="ja-JP" altLang="en-US" sz="1052" b="1" spc="88">
                <a:latin typeface="+mj-ea"/>
                <a:ea typeface="+mj-ea"/>
              </a:rPr>
              <a:t>一般社団法人</a:t>
            </a:r>
            <a:r>
              <a:rPr lang="en-US" altLang="ja-JP" sz="1052" b="1" spc="88">
                <a:latin typeface="+mj-ea"/>
                <a:ea typeface="+mj-ea"/>
              </a:rPr>
              <a:t>AI</a:t>
            </a:r>
            <a:r>
              <a:rPr lang="ja-JP" altLang="en-US" sz="1052" b="1" spc="88">
                <a:latin typeface="+mj-ea"/>
                <a:ea typeface="+mj-ea"/>
              </a:rPr>
              <a:t>アラインメントネットワーク</a:t>
            </a:r>
          </a:p>
        </p:txBody>
      </p:sp>
      <p:sp>
        <p:nvSpPr>
          <p:cNvPr id="19" name="テキスト ボックス 18">
            <a:extLst>
              <a:ext uri="{FF2B5EF4-FFF2-40B4-BE49-F238E27FC236}">
                <a16:creationId xmlns:a16="http://schemas.microsoft.com/office/drawing/2014/main" id="{03E37DBC-EFA8-5817-237C-BB50F129E5E1}"/>
              </a:ext>
            </a:extLst>
          </p:cNvPr>
          <p:cNvSpPr txBox="1"/>
          <p:nvPr/>
        </p:nvSpPr>
        <p:spPr>
          <a:xfrm>
            <a:off x="6765863" y="1520476"/>
            <a:ext cx="3225691" cy="254237"/>
          </a:xfrm>
          <a:prstGeom prst="rect">
            <a:avLst/>
          </a:prstGeom>
          <a:noFill/>
        </p:spPr>
        <p:txBody>
          <a:bodyPr wrap="none" rtlCol="0">
            <a:spAutoFit/>
          </a:bodyPr>
          <a:lstStyle/>
          <a:p>
            <a:r>
              <a:rPr lang="en-US" altLang="ja-JP" sz="1052" spc="88">
                <a:latin typeface="+mj-ea"/>
                <a:ea typeface="+mj-ea"/>
              </a:rPr>
              <a:t>Regular </a:t>
            </a:r>
            <a:r>
              <a:rPr lang="ja-JP" altLang="en-US" sz="1052" spc="88">
                <a:latin typeface="+mj-ea"/>
                <a:ea typeface="+mj-ea"/>
              </a:rPr>
              <a:t>→ </a:t>
            </a:r>
            <a:r>
              <a:rPr lang="en-US" altLang="ja-JP" sz="1052" b="1" spc="88">
                <a:latin typeface="+mj-ea"/>
                <a:ea typeface="+mj-ea"/>
              </a:rPr>
              <a:t>Bold</a:t>
            </a:r>
            <a:r>
              <a:rPr lang="ja-JP" altLang="en-US" sz="1052" b="1" spc="88">
                <a:latin typeface="+mj-ea"/>
                <a:ea typeface="+mj-ea"/>
              </a:rPr>
              <a:t>　は「太字」機能で変換する</a:t>
            </a:r>
          </a:p>
        </p:txBody>
      </p:sp>
      <p:sp>
        <p:nvSpPr>
          <p:cNvPr id="20" name="テキスト ボックス 19">
            <a:extLst>
              <a:ext uri="{FF2B5EF4-FFF2-40B4-BE49-F238E27FC236}">
                <a16:creationId xmlns:a16="http://schemas.microsoft.com/office/drawing/2014/main" id="{44217582-CD76-B29A-3832-302D7D89271E}"/>
              </a:ext>
            </a:extLst>
          </p:cNvPr>
          <p:cNvSpPr txBox="1"/>
          <p:nvPr/>
        </p:nvSpPr>
        <p:spPr>
          <a:xfrm>
            <a:off x="1728025" y="2264026"/>
            <a:ext cx="1060290" cy="254237"/>
          </a:xfrm>
          <a:prstGeom prst="rect">
            <a:avLst/>
          </a:prstGeom>
          <a:noFill/>
        </p:spPr>
        <p:txBody>
          <a:bodyPr wrap="none" rtlCol="0">
            <a:spAutoFit/>
          </a:bodyPr>
          <a:lstStyle/>
          <a:p>
            <a:r>
              <a:rPr lang="ja-JP" altLang="en-US" sz="1052" b="1" spc="88">
                <a:latin typeface="+mj-ea"/>
                <a:ea typeface="+mj-ea"/>
              </a:rPr>
              <a:t>（欧文書体）</a:t>
            </a:r>
          </a:p>
        </p:txBody>
      </p:sp>
      <p:sp>
        <p:nvSpPr>
          <p:cNvPr id="21" name="テキスト ボックス 20">
            <a:extLst>
              <a:ext uri="{FF2B5EF4-FFF2-40B4-BE49-F238E27FC236}">
                <a16:creationId xmlns:a16="http://schemas.microsoft.com/office/drawing/2014/main" id="{352D3CC8-C493-A543-6441-E7D4449F1BBA}"/>
              </a:ext>
            </a:extLst>
          </p:cNvPr>
          <p:cNvSpPr txBox="1"/>
          <p:nvPr/>
        </p:nvSpPr>
        <p:spPr>
          <a:xfrm>
            <a:off x="586356" y="2704090"/>
            <a:ext cx="5365956" cy="254237"/>
          </a:xfrm>
          <a:prstGeom prst="rect">
            <a:avLst/>
          </a:prstGeom>
          <a:noFill/>
        </p:spPr>
        <p:txBody>
          <a:bodyPr wrap="none" rtlCol="0">
            <a:spAutoFit/>
          </a:bodyPr>
          <a:lstStyle/>
          <a:p>
            <a:r>
              <a:rPr lang="en-US" altLang="ja-JP" sz="1052" spc="88">
                <a:latin typeface="Figtree" pitchFamily="2" charset="0"/>
                <a:ea typeface="+mj-ea"/>
              </a:rPr>
              <a:t>Figtree Regular		AI Alignment Network from Japan</a:t>
            </a:r>
            <a:endParaRPr lang="ja-JP" altLang="en-US" sz="1052" spc="88">
              <a:latin typeface="Figtree" pitchFamily="2" charset="0"/>
              <a:ea typeface="+mj-ea"/>
            </a:endParaRPr>
          </a:p>
        </p:txBody>
      </p:sp>
      <p:sp>
        <p:nvSpPr>
          <p:cNvPr id="22" name="テキスト ボックス 21">
            <a:extLst>
              <a:ext uri="{FF2B5EF4-FFF2-40B4-BE49-F238E27FC236}">
                <a16:creationId xmlns:a16="http://schemas.microsoft.com/office/drawing/2014/main" id="{63227FC9-6A39-4B98-CA5E-31F282631C1E}"/>
              </a:ext>
            </a:extLst>
          </p:cNvPr>
          <p:cNvSpPr txBox="1"/>
          <p:nvPr/>
        </p:nvSpPr>
        <p:spPr>
          <a:xfrm>
            <a:off x="586356" y="3020089"/>
            <a:ext cx="4516365" cy="254237"/>
          </a:xfrm>
          <a:prstGeom prst="rect">
            <a:avLst/>
          </a:prstGeom>
          <a:noFill/>
        </p:spPr>
        <p:txBody>
          <a:bodyPr wrap="none" rtlCol="0">
            <a:spAutoFit/>
          </a:bodyPr>
          <a:lstStyle/>
          <a:p>
            <a:r>
              <a:rPr lang="en-US" altLang="ja-JP" sz="1052" b="1" spc="88">
                <a:latin typeface="Figtree" pitchFamily="2" charset="0"/>
                <a:ea typeface="+mj-ea"/>
              </a:rPr>
              <a:t>Figtree Bold			AI Alignment Network from Japan</a:t>
            </a:r>
            <a:endParaRPr lang="ja-JP" altLang="en-US" sz="1052" b="1" spc="88">
              <a:latin typeface="Figtree" pitchFamily="2" charset="0"/>
              <a:ea typeface="+mj-ea"/>
            </a:endParaRPr>
          </a:p>
        </p:txBody>
      </p:sp>
      <p:sp>
        <p:nvSpPr>
          <p:cNvPr id="23" name="テキスト ボックス 22">
            <a:extLst>
              <a:ext uri="{FF2B5EF4-FFF2-40B4-BE49-F238E27FC236}">
                <a16:creationId xmlns:a16="http://schemas.microsoft.com/office/drawing/2014/main" id="{75870AB3-1A96-8F0E-46F7-EC35EAD53D81}"/>
              </a:ext>
            </a:extLst>
          </p:cNvPr>
          <p:cNvSpPr txBox="1"/>
          <p:nvPr/>
        </p:nvSpPr>
        <p:spPr>
          <a:xfrm>
            <a:off x="586356" y="3610867"/>
            <a:ext cx="4408964" cy="254237"/>
          </a:xfrm>
          <a:prstGeom prst="rect">
            <a:avLst/>
          </a:prstGeom>
          <a:noFill/>
        </p:spPr>
        <p:txBody>
          <a:bodyPr wrap="none" rtlCol="0">
            <a:spAutoFit/>
          </a:bodyPr>
          <a:lstStyle/>
          <a:p>
            <a:r>
              <a:rPr lang="en-US" altLang="ja-JP" sz="1052" spc="88">
                <a:latin typeface="Figtree Light" pitchFamily="2" charset="0"/>
                <a:ea typeface="+mj-ea"/>
              </a:rPr>
              <a:t>Figtree Light			AI Alignment Network from Japan</a:t>
            </a:r>
            <a:endParaRPr lang="ja-JP" altLang="en-US" sz="1052" spc="88">
              <a:latin typeface="Figtree Light" pitchFamily="2" charset="0"/>
              <a:ea typeface="+mj-ea"/>
            </a:endParaRPr>
          </a:p>
        </p:txBody>
      </p:sp>
      <p:sp>
        <p:nvSpPr>
          <p:cNvPr id="24" name="テキスト ボックス 23">
            <a:extLst>
              <a:ext uri="{FF2B5EF4-FFF2-40B4-BE49-F238E27FC236}">
                <a16:creationId xmlns:a16="http://schemas.microsoft.com/office/drawing/2014/main" id="{CD23E4AF-0C9F-C5D7-EB08-0F7B7B12E56C}"/>
              </a:ext>
            </a:extLst>
          </p:cNvPr>
          <p:cNvSpPr txBox="1"/>
          <p:nvPr/>
        </p:nvSpPr>
        <p:spPr>
          <a:xfrm>
            <a:off x="6765862" y="2825547"/>
            <a:ext cx="3220882" cy="254237"/>
          </a:xfrm>
          <a:prstGeom prst="rect">
            <a:avLst/>
          </a:prstGeom>
          <a:noFill/>
        </p:spPr>
        <p:txBody>
          <a:bodyPr wrap="none" rtlCol="0">
            <a:spAutoFit/>
          </a:bodyPr>
          <a:lstStyle/>
          <a:p>
            <a:r>
              <a:rPr lang="en-US" altLang="ja-JP" sz="1052" spc="88">
                <a:latin typeface="+mj-ea"/>
                <a:ea typeface="+mj-ea"/>
              </a:rPr>
              <a:t>Regular </a:t>
            </a:r>
            <a:r>
              <a:rPr lang="ja-JP" altLang="en-US" sz="1052" spc="88">
                <a:latin typeface="+mj-ea"/>
                <a:ea typeface="+mj-ea"/>
              </a:rPr>
              <a:t>→ </a:t>
            </a:r>
            <a:r>
              <a:rPr lang="en-US" altLang="ja-JP" sz="1052" b="1" spc="88">
                <a:latin typeface="+mj-ea"/>
                <a:ea typeface="+mj-ea"/>
              </a:rPr>
              <a:t>Bold</a:t>
            </a:r>
            <a:r>
              <a:rPr lang="ja-JP" altLang="en-US" sz="1052" b="1" spc="88">
                <a:latin typeface="+mj-ea"/>
                <a:ea typeface="+mj-ea"/>
              </a:rPr>
              <a:t>　は「太字」機能で変換する</a:t>
            </a:r>
          </a:p>
        </p:txBody>
      </p:sp>
      <p:sp>
        <p:nvSpPr>
          <p:cNvPr id="25" name="テキスト ボックス 24">
            <a:extLst>
              <a:ext uri="{FF2B5EF4-FFF2-40B4-BE49-F238E27FC236}">
                <a16:creationId xmlns:a16="http://schemas.microsoft.com/office/drawing/2014/main" id="{B1BCED37-1A1F-12D5-91AB-3CFCE6BCAF03}"/>
              </a:ext>
            </a:extLst>
          </p:cNvPr>
          <p:cNvSpPr txBox="1"/>
          <p:nvPr/>
        </p:nvSpPr>
        <p:spPr>
          <a:xfrm>
            <a:off x="586356" y="4078066"/>
            <a:ext cx="7455887" cy="747897"/>
          </a:xfrm>
          <a:prstGeom prst="rect">
            <a:avLst/>
          </a:prstGeom>
          <a:noFill/>
        </p:spPr>
        <p:txBody>
          <a:bodyPr wrap="none" rtlCol="0">
            <a:spAutoFit/>
          </a:bodyPr>
          <a:lstStyle/>
          <a:p>
            <a:pPr>
              <a:lnSpc>
                <a:spcPct val="140000"/>
              </a:lnSpc>
            </a:pPr>
            <a:r>
              <a:rPr lang="en-US" altLang="ja-JP" sz="1052" dirty="0">
                <a:latin typeface="+mj-ea"/>
                <a:ea typeface="+mj-ea"/>
              </a:rPr>
              <a:t>Google</a:t>
            </a:r>
            <a:r>
              <a:rPr lang="ja-JP" altLang="en-US" sz="1052" dirty="0">
                <a:latin typeface="+mj-ea"/>
                <a:ea typeface="+mj-ea"/>
              </a:rPr>
              <a:t>スライドと</a:t>
            </a:r>
            <a:r>
              <a:rPr lang="en-US" altLang="ja-JP" sz="1052" dirty="0">
                <a:latin typeface="+mj-ea"/>
                <a:ea typeface="+mj-ea"/>
              </a:rPr>
              <a:t>PowerPoint</a:t>
            </a:r>
            <a:r>
              <a:rPr lang="ja-JP" altLang="en-US" sz="1052" dirty="0">
                <a:latin typeface="+mj-ea"/>
                <a:ea typeface="+mj-ea"/>
              </a:rPr>
              <a:t>の両方でファイルを編集してもレイアウトが崩れないように、</a:t>
            </a:r>
            <a:endParaRPr lang="en-US" altLang="ja-JP" sz="1052" dirty="0">
              <a:latin typeface="+mj-ea"/>
              <a:ea typeface="+mj-ea"/>
            </a:endParaRPr>
          </a:p>
          <a:p>
            <a:pPr>
              <a:lnSpc>
                <a:spcPct val="140000"/>
              </a:lnSpc>
            </a:pPr>
            <a:r>
              <a:rPr lang="en-US" altLang="ja-JP" sz="1052" dirty="0">
                <a:latin typeface="+mj-ea"/>
                <a:ea typeface="+mj-ea"/>
              </a:rPr>
              <a:t>Google Fonts</a:t>
            </a:r>
            <a:r>
              <a:rPr lang="ja-JP" altLang="en-US" sz="1052" dirty="0">
                <a:latin typeface="+mj-ea"/>
                <a:ea typeface="+mj-ea"/>
              </a:rPr>
              <a:t>より日本語書体を「</a:t>
            </a:r>
            <a:r>
              <a:rPr lang="en-US" altLang="ja-JP" sz="1052" dirty="0">
                <a:latin typeface="+mj-ea"/>
                <a:ea typeface="+mj-ea"/>
              </a:rPr>
              <a:t>Noto Sans JP</a:t>
            </a:r>
            <a:r>
              <a:rPr lang="ja-JP" altLang="en-US" sz="1052" dirty="0">
                <a:latin typeface="+mj-ea"/>
                <a:ea typeface="+mj-ea"/>
              </a:rPr>
              <a:t>」、欧文書体を「</a:t>
            </a:r>
            <a:r>
              <a:rPr lang="en-US" altLang="ja-JP" sz="1052" dirty="0">
                <a:latin typeface="+mj-ea"/>
                <a:ea typeface="+mj-ea"/>
              </a:rPr>
              <a:t>Figtree</a:t>
            </a:r>
            <a:r>
              <a:rPr lang="ja-JP" altLang="en-US" sz="1052" dirty="0">
                <a:latin typeface="+mj-ea"/>
                <a:ea typeface="+mj-ea"/>
              </a:rPr>
              <a:t>」に設定しています。</a:t>
            </a:r>
            <a:endParaRPr lang="en-US" altLang="ja-JP" sz="1052" dirty="0">
              <a:latin typeface="+mj-ea"/>
              <a:ea typeface="+mj-ea"/>
            </a:endParaRPr>
          </a:p>
          <a:p>
            <a:pPr>
              <a:lnSpc>
                <a:spcPct val="140000"/>
              </a:lnSpc>
            </a:pPr>
            <a:r>
              <a:rPr lang="ja-JP" altLang="en-US" sz="1052" dirty="0">
                <a:latin typeface="+mj-ea"/>
                <a:ea typeface="+mj-ea"/>
              </a:rPr>
              <a:t>スライドの設定を細かく調整することで互換性を実現しているため、上記の書体以外を使用しないようにしてください。</a:t>
            </a:r>
          </a:p>
        </p:txBody>
      </p:sp>
      <p:sp>
        <p:nvSpPr>
          <p:cNvPr id="26" name="テキスト ボックス 25">
            <a:extLst>
              <a:ext uri="{FF2B5EF4-FFF2-40B4-BE49-F238E27FC236}">
                <a16:creationId xmlns:a16="http://schemas.microsoft.com/office/drawing/2014/main" id="{A39B9770-A830-43BC-44E2-78DEC83FA8D2}"/>
              </a:ext>
            </a:extLst>
          </p:cNvPr>
          <p:cNvSpPr txBox="1"/>
          <p:nvPr/>
        </p:nvSpPr>
        <p:spPr>
          <a:xfrm>
            <a:off x="586356" y="5190358"/>
            <a:ext cx="955711" cy="416268"/>
          </a:xfrm>
          <a:prstGeom prst="rect">
            <a:avLst/>
          </a:prstGeom>
          <a:noFill/>
        </p:spPr>
        <p:txBody>
          <a:bodyPr wrap="none" rtlCol="0">
            <a:spAutoFit/>
          </a:bodyPr>
          <a:lstStyle/>
          <a:p>
            <a:r>
              <a:rPr lang="en-US" altLang="ja-JP" sz="2105" spc="175">
                <a:latin typeface="Figtree" pitchFamily="2" charset="0"/>
                <a:ea typeface="+mj-ea"/>
              </a:rPr>
              <a:t>Color</a:t>
            </a:r>
            <a:endParaRPr lang="ja-JP" altLang="en-US" sz="2105" spc="175">
              <a:latin typeface="Figtree" pitchFamily="2" charset="0"/>
              <a:ea typeface="+mj-ea"/>
            </a:endParaRPr>
          </a:p>
        </p:txBody>
      </p:sp>
      <p:sp>
        <p:nvSpPr>
          <p:cNvPr id="27" name="テキスト ボックス 26">
            <a:extLst>
              <a:ext uri="{FF2B5EF4-FFF2-40B4-BE49-F238E27FC236}">
                <a16:creationId xmlns:a16="http://schemas.microsoft.com/office/drawing/2014/main" id="{036978DE-8F89-CC26-4CCC-01A152F605E5}"/>
              </a:ext>
            </a:extLst>
          </p:cNvPr>
          <p:cNvSpPr txBox="1"/>
          <p:nvPr/>
        </p:nvSpPr>
        <p:spPr>
          <a:xfrm>
            <a:off x="5492345" y="5839646"/>
            <a:ext cx="3550972" cy="747897"/>
          </a:xfrm>
          <a:prstGeom prst="rect">
            <a:avLst/>
          </a:prstGeom>
          <a:noFill/>
        </p:spPr>
        <p:txBody>
          <a:bodyPr wrap="none" rtlCol="0">
            <a:spAutoFit/>
          </a:bodyPr>
          <a:lstStyle/>
          <a:p>
            <a:pPr>
              <a:lnSpc>
                <a:spcPct val="140000"/>
              </a:lnSpc>
            </a:pPr>
            <a:r>
              <a:rPr lang="ja-JP" altLang="en-US" sz="1052">
                <a:latin typeface="+mj-ea"/>
                <a:ea typeface="+mj-ea"/>
              </a:rPr>
              <a:t>スライドのテーマとして、左の色を設定しています。</a:t>
            </a:r>
            <a:endParaRPr lang="en-US" altLang="ja-JP" sz="1052">
              <a:latin typeface="+mj-ea"/>
              <a:ea typeface="+mj-ea"/>
            </a:endParaRPr>
          </a:p>
          <a:p>
            <a:pPr>
              <a:lnSpc>
                <a:spcPct val="140000"/>
              </a:lnSpc>
            </a:pPr>
            <a:r>
              <a:rPr lang="ja-JP" altLang="en-US" sz="1052">
                <a:latin typeface="+mj-ea"/>
                <a:ea typeface="+mj-ea"/>
              </a:rPr>
              <a:t>基本的に左</a:t>
            </a:r>
            <a:r>
              <a:rPr lang="en-US" altLang="ja-JP" sz="1052">
                <a:latin typeface="+mj-ea"/>
                <a:ea typeface="+mj-ea"/>
              </a:rPr>
              <a:t>2</a:t>
            </a:r>
            <a:r>
              <a:rPr lang="ja-JP" altLang="en-US" sz="1052">
                <a:latin typeface="+mj-ea"/>
                <a:ea typeface="+mj-ea"/>
              </a:rPr>
              <a:t>つの青と黄色を主に使いつつ、</a:t>
            </a:r>
            <a:endParaRPr lang="en-US" altLang="ja-JP" sz="1052">
              <a:latin typeface="+mj-ea"/>
              <a:ea typeface="+mj-ea"/>
            </a:endParaRPr>
          </a:p>
          <a:p>
            <a:pPr>
              <a:lnSpc>
                <a:spcPct val="140000"/>
              </a:lnSpc>
            </a:pPr>
            <a:r>
              <a:rPr lang="ja-JP" altLang="en-US" sz="1052">
                <a:latin typeface="+mj-ea"/>
                <a:ea typeface="+mj-ea"/>
              </a:rPr>
              <a:t>アクセントを付けたいときに他の色を使ってください。</a:t>
            </a:r>
          </a:p>
        </p:txBody>
      </p:sp>
    </p:spTree>
    <p:extLst>
      <p:ext uri="{BB962C8B-B14F-4D97-AF65-F5344CB8AC3E}">
        <p14:creationId xmlns:p14="http://schemas.microsoft.com/office/powerpoint/2010/main" val="41079397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CD3FA70-6DB1-4131-D143-B0E3D188CA07}"/>
              </a:ext>
            </a:extLst>
          </p:cNvPr>
          <p:cNvSpPr>
            <a:spLocks noGrp="1"/>
          </p:cNvSpPr>
          <p:nvPr>
            <p:ph type="body" sz="quarter" idx="10"/>
          </p:nvPr>
        </p:nvSpPr>
        <p:spPr>
          <a:xfrm>
            <a:off x="2715212" y="3374575"/>
            <a:ext cx="5262980" cy="590931"/>
          </a:xfrm>
        </p:spPr>
        <p:txBody>
          <a:bodyPr/>
          <a:lstStyle/>
          <a:p>
            <a:r>
              <a:rPr lang="ja-JP" altLang="en-US"/>
              <a:t>ワークショップのゴール</a:t>
            </a:r>
          </a:p>
        </p:txBody>
      </p:sp>
    </p:spTree>
    <p:extLst>
      <p:ext uri="{BB962C8B-B14F-4D97-AF65-F5344CB8AC3E}">
        <p14:creationId xmlns:p14="http://schemas.microsoft.com/office/powerpoint/2010/main" val="3185602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マップ が含まれている画像&#10;&#10;自動的に生成された説明">
            <a:extLst>
              <a:ext uri="{FF2B5EF4-FFF2-40B4-BE49-F238E27FC236}">
                <a16:creationId xmlns:a16="http://schemas.microsoft.com/office/drawing/2014/main" id="{DAE81AB1-7A1C-6981-B0F1-1DAB4934D83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426" y="2025831"/>
            <a:ext cx="3254479" cy="4544789"/>
          </a:xfrm>
          <a:prstGeom prst="rect">
            <a:avLst/>
          </a:prstGeom>
        </p:spPr>
      </p:pic>
      <p:sp>
        <p:nvSpPr>
          <p:cNvPr id="2" name="テキスト プレースホルダー 1">
            <a:extLst>
              <a:ext uri="{FF2B5EF4-FFF2-40B4-BE49-F238E27FC236}">
                <a16:creationId xmlns:a16="http://schemas.microsoft.com/office/drawing/2014/main" id="{C283E923-060D-47D2-50BB-0C875AE8839B}"/>
              </a:ext>
            </a:extLst>
          </p:cNvPr>
          <p:cNvSpPr>
            <a:spLocks noGrp="1"/>
          </p:cNvSpPr>
          <p:nvPr>
            <p:ph type="body" sz="quarter" idx="10"/>
          </p:nvPr>
        </p:nvSpPr>
        <p:spPr>
          <a:xfrm>
            <a:off x="4489888" y="541145"/>
            <a:ext cx="5262979" cy="590931"/>
          </a:xfrm>
        </p:spPr>
        <p:txBody>
          <a:bodyPr/>
          <a:lstStyle/>
          <a:p>
            <a:r>
              <a:rPr lang="ja-JP" altLang="en-US"/>
              <a:t>ワークショップのゴール</a:t>
            </a:r>
          </a:p>
        </p:txBody>
      </p:sp>
      <p:sp>
        <p:nvSpPr>
          <p:cNvPr id="3" name="テキスト プレースホルダー 2">
            <a:extLst>
              <a:ext uri="{FF2B5EF4-FFF2-40B4-BE49-F238E27FC236}">
                <a16:creationId xmlns:a16="http://schemas.microsoft.com/office/drawing/2014/main" id="{01CB7E32-3170-72BA-3A3C-DFB7EA3673E1}"/>
              </a:ext>
            </a:extLst>
          </p:cNvPr>
          <p:cNvSpPr>
            <a:spLocks noGrp="1"/>
          </p:cNvSpPr>
          <p:nvPr>
            <p:ph type="body" sz="quarter" idx="11"/>
          </p:nvPr>
        </p:nvSpPr>
        <p:spPr/>
        <p:txBody>
          <a:bodyPr/>
          <a:lstStyle/>
          <a:p>
            <a:r>
              <a:rPr lang="ja-JP" altLang="en-US"/>
              <a:t>やること</a:t>
            </a:r>
          </a:p>
        </p:txBody>
      </p:sp>
      <p:sp>
        <p:nvSpPr>
          <p:cNvPr id="7" name="テキスト ボックス 6">
            <a:extLst>
              <a:ext uri="{FF2B5EF4-FFF2-40B4-BE49-F238E27FC236}">
                <a16:creationId xmlns:a16="http://schemas.microsoft.com/office/drawing/2014/main" id="{276F1B05-2C1F-DD5B-DEAC-FD0F7B7B42B1}"/>
              </a:ext>
            </a:extLst>
          </p:cNvPr>
          <p:cNvSpPr txBox="1"/>
          <p:nvPr/>
        </p:nvSpPr>
        <p:spPr>
          <a:xfrm>
            <a:off x="4239095" y="3882727"/>
            <a:ext cx="5698996" cy="830997"/>
          </a:xfrm>
          <a:prstGeom prst="rect">
            <a:avLst/>
          </a:prstGeom>
          <a:noFill/>
        </p:spPr>
        <p:txBody>
          <a:bodyPr wrap="none" rtlCol="0">
            <a:spAutoFit/>
          </a:bodyPr>
          <a:lstStyle/>
          <a:p>
            <a:r>
              <a:rPr lang="ja-JP" altLang="en-US" sz="4800" b="1" spc="100">
                <a:solidFill>
                  <a:srgbClr val="EF59A1"/>
                </a:solidFill>
                <a:latin typeface="+mn-ea"/>
              </a:rPr>
              <a:t>遊びの天才</a:t>
            </a:r>
            <a:r>
              <a:rPr lang="ja-JP" altLang="en-US" sz="3600" spc="100">
                <a:latin typeface="+mn-ea"/>
              </a:rPr>
              <a:t>になろう！</a:t>
            </a:r>
            <a:endParaRPr lang="en-US" altLang="ja-JP" sz="3600" spc="100">
              <a:latin typeface="+mn-ea"/>
            </a:endParaRPr>
          </a:p>
        </p:txBody>
      </p:sp>
    </p:spTree>
    <p:extLst>
      <p:ext uri="{BB962C8B-B14F-4D97-AF65-F5344CB8AC3E}">
        <p14:creationId xmlns:p14="http://schemas.microsoft.com/office/powerpoint/2010/main" val="900560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283E923-060D-47D2-50BB-0C875AE8839B}"/>
              </a:ext>
            </a:extLst>
          </p:cNvPr>
          <p:cNvSpPr>
            <a:spLocks noGrp="1"/>
          </p:cNvSpPr>
          <p:nvPr>
            <p:ph type="body" sz="quarter" idx="10"/>
          </p:nvPr>
        </p:nvSpPr>
        <p:spPr>
          <a:xfrm>
            <a:off x="4489888" y="541145"/>
            <a:ext cx="5262979" cy="590931"/>
          </a:xfrm>
        </p:spPr>
        <p:txBody>
          <a:bodyPr/>
          <a:lstStyle/>
          <a:p>
            <a:r>
              <a:rPr lang="ja-JP" altLang="en-US"/>
              <a:t>ワークショップのゴール</a:t>
            </a:r>
          </a:p>
        </p:txBody>
      </p:sp>
      <p:sp>
        <p:nvSpPr>
          <p:cNvPr id="3" name="テキスト プレースホルダー 2">
            <a:extLst>
              <a:ext uri="{FF2B5EF4-FFF2-40B4-BE49-F238E27FC236}">
                <a16:creationId xmlns:a16="http://schemas.microsoft.com/office/drawing/2014/main" id="{01CB7E32-3170-72BA-3A3C-DFB7EA3673E1}"/>
              </a:ext>
            </a:extLst>
          </p:cNvPr>
          <p:cNvSpPr>
            <a:spLocks noGrp="1"/>
          </p:cNvSpPr>
          <p:nvPr>
            <p:ph type="body" sz="quarter" idx="11"/>
          </p:nvPr>
        </p:nvSpPr>
        <p:spPr/>
        <p:txBody>
          <a:bodyPr/>
          <a:lstStyle/>
          <a:p>
            <a:r>
              <a:rPr lang="ja-JP" altLang="en-US"/>
              <a:t>やること</a:t>
            </a:r>
          </a:p>
        </p:txBody>
      </p:sp>
      <p:sp>
        <p:nvSpPr>
          <p:cNvPr id="7" name="テキスト ボックス 6">
            <a:extLst>
              <a:ext uri="{FF2B5EF4-FFF2-40B4-BE49-F238E27FC236}">
                <a16:creationId xmlns:a16="http://schemas.microsoft.com/office/drawing/2014/main" id="{276F1B05-2C1F-DD5B-DEAC-FD0F7B7B42B1}"/>
              </a:ext>
            </a:extLst>
          </p:cNvPr>
          <p:cNvSpPr txBox="1"/>
          <p:nvPr/>
        </p:nvSpPr>
        <p:spPr>
          <a:xfrm>
            <a:off x="4239095" y="3882727"/>
            <a:ext cx="5698996" cy="830997"/>
          </a:xfrm>
          <a:prstGeom prst="rect">
            <a:avLst/>
          </a:prstGeom>
          <a:noFill/>
        </p:spPr>
        <p:txBody>
          <a:bodyPr wrap="none" rtlCol="0">
            <a:spAutoFit/>
          </a:bodyPr>
          <a:lstStyle/>
          <a:p>
            <a:r>
              <a:rPr lang="ja-JP" altLang="en-US" sz="4800" b="1" spc="100">
                <a:solidFill>
                  <a:srgbClr val="EF59A1"/>
                </a:solidFill>
                <a:latin typeface="+mn-ea"/>
              </a:rPr>
              <a:t>遊びの天才</a:t>
            </a:r>
            <a:r>
              <a:rPr lang="ja-JP" altLang="en-US" sz="3600" spc="100">
                <a:latin typeface="+mn-ea"/>
              </a:rPr>
              <a:t>になれる？</a:t>
            </a:r>
            <a:endParaRPr lang="en-US" altLang="ja-JP" sz="3600" spc="100">
              <a:latin typeface="+mn-ea"/>
            </a:endParaRPr>
          </a:p>
        </p:txBody>
      </p:sp>
      <p:sp>
        <p:nvSpPr>
          <p:cNvPr id="5" name="テキスト ボックス 4">
            <a:extLst>
              <a:ext uri="{FF2B5EF4-FFF2-40B4-BE49-F238E27FC236}">
                <a16:creationId xmlns:a16="http://schemas.microsoft.com/office/drawing/2014/main" id="{52EC56BB-062E-38C9-CDD4-7F3B13AA25FC}"/>
              </a:ext>
            </a:extLst>
          </p:cNvPr>
          <p:cNvSpPr txBox="1"/>
          <p:nvPr/>
        </p:nvSpPr>
        <p:spPr>
          <a:xfrm>
            <a:off x="4239095" y="3133506"/>
            <a:ext cx="2492990" cy="646331"/>
          </a:xfrm>
          <a:prstGeom prst="rect">
            <a:avLst/>
          </a:prstGeom>
          <a:noFill/>
        </p:spPr>
        <p:txBody>
          <a:bodyPr wrap="none" rtlCol="0">
            <a:spAutoFit/>
          </a:bodyPr>
          <a:lstStyle/>
          <a:p>
            <a:r>
              <a:rPr kumimoji="1" lang="ja-JP" altLang="en-US" sz="3600"/>
              <a:t>どうしたら</a:t>
            </a:r>
          </a:p>
        </p:txBody>
      </p:sp>
      <p:pic>
        <p:nvPicPr>
          <p:cNvPr id="6" name="図 5" descr="マップ が含まれている画像&#10;&#10;自動的に生成された説明">
            <a:extLst>
              <a:ext uri="{FF2B5EF4-FFF2-40B4-BE49-F238E27FC236}">
                <a16:creationId xmlns:a16="http://schemas.microsoft.com/office/drawing/2014/main" id="{8C6F777C-7D5C-A046-FC5B-CD60AFA7BAA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426" y="2025831"/>
            <a:ext cx="3254479" cy="4544789"/>
          </a:xfrm>
          <a:prstGeom prst="rect">
            <a:avLst/>
          </a:prstGeom>
        </p:spPr>
      </p:pic>
    </p:spTree>
    <p:extLst>
      <p:ext uri="{BB962C8B-B14F-4D97-AF65-F5344CB8AC3E}">
        <p14:creationId xmlns:p14="http://schemas.microsoft.com/office/powerpoint/2010/main" val="2865490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0BACE3A-0A32-C7FA-94C3-DBF748BC6CF1}"/>
              </a:ext>
            </a:extLst>
          </p:cNvPr>
          <p:cNvSpPr>
            <a:spLocks noGrp="1"/>
          </p:cNvSpPr>
          <p:nvPr>
            <p:ph type="body" sz="quarter" idx="10"/>
          </p:nvPr>
        </p:nvSpPr>
        <p:spPr/>
        <p:txBody>
          <a:bodyPr/>
          <a:lstStyle/>
          <a:p>
            <a:r>
              <a:rPr lang="en-US" altLang="ja-JP"/>
              <a:t>MESH</a:t>
            </a:r>
            <a:r>
              <a:rPr lang="ja-JP" altLang="en-US"/>
              <a:t>（メッシュ）とは</a:t>
            </a:r>
          </a:p>
        </p:txBody>
      </p:sp>
      <p:sp>
        <p:nvSpPr>
          <p:cNvPr id="7" name="テキスト プレースホルダー 6">
            <a:extLst>
              <a:ext uri="{FF2B5EF4-FFF2-40B4-BE49-F238E27FC236}">
                <a16:creationId xmlns:a16="http://schemas.microsoft.com/office/drawing/2014/main" id="{2CCA0BEE-C351-05DD-04CE-D435660E94D1}"/>
              </a:ext>
            </a:extLst>
          </p:cNvPr>
          <p:cNvSpPr>
            <a:spLocks noGrp="1"/>
          </p:cNvSpPr>
          <p:nvPr>
            <p:ph type="body" sz="quarter" idx="11"/>
          </p:nvPr>
        </p:nvSpPr>
        <p:spPr/>
        <p:txBody>
          <a:bodyPr/>
          <a:lstStyle/>
          <a:p>
            <a:r>
              <a:rPr lang="ja-JP" altLang="en-US"/>
              <a:t>強い味方</a:t>
            </a:r>
          </a:p>
        </p:txBody>
      </p:sp>
      <p:pic>
        <p:nvPicPr>
          <p:cNvPr id="8" name="図 7">
            <a:extLst>
              <a:ext uri="{FF2B5EF4-FFF2-40B4-BE49-F238E27FC236}">
                <a16:creationId xmlns:a16="http://schemas.microsoft.com/office/drawing/2014/main" id="{EF5B6AF3-5E73-8248-8D82-06AA3A6A70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42315" y="3066518"/>
            <a:ext cx="4207182" cy="3952012"/>
          </a:xfrm>
          <a:prstGeom prst="rect">
            <a:avLst/>
          </a:prstGeom>
        </p:spPr>
      </p:pic>
      <p:sp>
        <p:nvSpPr>
          <p:cNvPr id="9" name="テキスト ボックス 8">
            <a:extLst>
              <a:ext uri="{FF2B5EF4-FFF2-40B4-BE49-F238E27FC236}">
                <a16:creationId xmlns:a16="http://schemas.microsoft.com/office/drawing/2014/main" id="{E2368CC0-C760-A5CD-C064-5D349F726046}"/>
              </a:ext>
            </a:extLst>
          </p:cNvPr>
          <p:cNvSpPr txBox="1"/>
          <p:nvPr/>
        </p:nvSpPr>
        <p:spPr>
          <a:xfrm>
            <a:off x="1129047" y="1678329"/>
            <a:ext cx="8433720" cy="1285801"/>
          </a:xfrm>
          <a:prstGeom prst="rect">
            <a:avLst/>
          </a:prstGeom>
          <a:noFill/>
        </p:spPr>
        <p:txBody>
          <a:bodyPr wrap="none" rtlCol="0">
            <a:spAutoFit/>
          </a:bodyPr>
          <a:lstStyle/>
          <a:p>
            <a:pPr algn="ctr">
              <a:lnSpc>
                <a:spcPct val="110000"/>
              </a:lnSpc>
            </a:pPr>
            <a:r>
              <a:rPr kumimoji="1" lang="en-US" altLang="ja-JP" sz="2400"/>
              <a:t>MESH</a:t>
            </a:r>
            <a:r>
              <a:rPr kumimoji="1" lang="ja-JP" altLang="en-US" sz="2400"/>
              <a:t>（メッシュ）は、アイデアを形にできるツールです。</a:t>
            </a:r>
          </a:p>
          <a:p>
            <a:pPr algn="ctr">
              <a:lnSpc>
                <a:spcPct val="110000"/>
              </a:lnSpc>
            </a:pPr>
            <a:r>
              <a:rPr kumimoji="1" lang="ja-JP" altLang="en-US" sz="2400"/>
              <a:t>それぞれが違うセンサーを持っていて、光や音、動きを</a:t>
            </a:r>
            <a:r>
              <a:rPr kumimoji="1" lang="en-US" altLang="ja-JP" sz="2400"/>
              <a:t/>
            </a:r>
            <a:br>
              <a:rPr kumimoji="1" lang="en-US" altLang="ja-JP" sz="2400"/>
            </a:br>
            <a:r>
              <a:rPr kumimoji="1" lang="ja-JP" altLang="en-US" sz="2400"/>
              <a:t>感じることができます。</a:t>
            </a:r>
            <a:r>
              <a:rPr kumimoji="1" lang="en-US" altLang="ja-JP" sz="2400"/>
              <a:t>LED</a:t>
            </a:r>
            <a:r>
              <a:rPr kumimoji="1" lang="ja-JP" altLang="en-US" sz="2400"/>
              <a:t>電球が光るものもあります。</a:t>
            </a:r>
          </a:p>
        </p:txBody>
      </p:sp>
    </p:spTree>
    <p:extLst>
      <p:ext uri="{BB962C8B-B14F-4D97-AF65-F5344CB8AC3E}">
        <p14:creationId xmlns:p14="http://schemas.microsoft.com/office/powerpoint/2010/main" val="448223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CFEF054-AB2A-B421-A1FB-5B9C105B2A92}"/>
              </a:ext>
            </a:extLst>
          </p:cNvPr>
          <p:cNvSpPr>
            <a:spLocks noGrp="1"/>
          </p:cNvSpPr>
          <p:nvPr>
            <p:ph type="body" sz="quarter" idx="10"/>
          </p:nvPr>
        </p:nvSpPr>
        <p:spPr>
          <a:xfrm>
            <a:off x="4489888" y="541145"/>
            <a:ext cx="5519460" cy="535531"/>
          </a:xfrm>
        </p:spPr>
        <p:txBody>
          <a:bodyPr/>
          <a:lstStyle/>
          <a:p>
            <a:r>
              <a:rPr kumimoji="1" lang="ja-JP" altLang="en-US" sz="3200"/>
              <a:t>自由に考えてつくってみよう</a:t>
            </a:r>
          </a:p>
        </p:txBody>
      </p:sp>
      <p:sp>
        <p:nvSpPr>
          <p:cNvPr id="3" name="テキスト プレースホルダー 2">
            <a:extLst>
              <a:ext uri="{FF2B5EF4-FFF2-40B4-BE49-F238E27FC236}">
                <a16:creationId xmlns:a16="http://schemas.microsoft.com/office/drawing/2014/main" id="{E3ABF274-4B7C-ACDE-443A-212637C8EDF9}"/>
              </a:ext>
            </a:extLst>
          </p:cNvPr>
          <p:cNvSpPr>
            <a:spLocks noGrp="1"/>
          </p:cNvSpPr>
          <p:nvPr>
            <p:ph type="body" sz="quarter" idx="11"/>
          </p:nvPr>
        </p:nvSpPr>
        <p:spPr/>
        <p:txBody>
          <a:bodyPr/>
          <a:lstStyle/>
          <a:p>
            <a:r>
              <a:rPr kumimoji="1" lang="ja-JP" altLang="en-US"/>
              <a:t>心がまえ</a:t>
            </a:r>
          </a:p>
        </p:txBody>
      </p:sp>
      <p:grpSp>
        <p:nvGrpSpPr>
          <p:cNvPr id="4" name="グループ化 3">
            <a:extLst>
              <a:ext uri="{FF2B5EF4-FFF2-40B4-BE49-F238E27FC236}">
                <a16:creationId xmlns:a16="http://schemas.microsoft.com/office/drawing/2014/main" id="{8666B2D4-1014-1973-D8B8-5EF38EFC6B24}"/>
              </a:ext>
            </a:extLst>
          </p:cNvPr>
          <p:cNvGrpSpPr>
            <a:grpSpLocks noChangeAspect="1"/>
          </p:cNvGrpSpPr>
          <p:nvPr/>
        </p:nvGrpSpPr>
        <p:grpSpPr>
          <a:xfrm>
            <a:off x="2727559" y="3502047"/>
            <a:ext cx="5236694" cy="2877260"/>
            <a:chOff x="1206168" y="4041022"/>
            <a:chExt cx="3276051" cy="1800000"/>
          </a:xfrm>
        </p:grpSpPr>
        <p:pic>
          <p:nvPicPr>
            <p:cNvPr id="5" name="図 4" descr="アイコン&#10;&#10;自動的に生成された説明">
              <a:extLst>
                <a:ext uri="{FF2B5EF4-FFF2-40B4-BE49-F238E27FC236}">
                  <a16:creationId xmlns:a16="http://schemas.microsoft.com/office/drawing/2014/main" id="{71CE335C-A582-BDEA-127D-0C3C7ABEDE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9742" y="4041022"/>
              <a:ext cx="1532477" cy="1800000"/>
            </a:xfrm>
            <a:prstGeom prst="rect">
              <a:avLst/>
            </a:prstGeom>
          </p:spPr>
        </p:pic>
        <p:pic>
          <p:nvPicPr>
            <p:cNvPr id="6" name="図 5" descr="アイコン&#10;&#10;自動的に生成された説明">
              <a:extLst>
                <a:ext uri="{FF2B5EF4-FFF2-40B4-BE49-F238E27FC236}">
                  <a16:creationId xmlns:a16="http://schemas.microsoft.com/office/drawing/2014/main" id="{E274D422-4C77-1C60-0B67-4F9DC7B43F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6168" y="4041022"/>
              <a:ext cx="1634522" cy="1800000"/>
            </a:xfrm>
            <a:prstGeom prst="rect">
              <a:avLst/>
            </a:prstGeom>
          </p:spPr>
        </p:pic>
      </p:grpSp>
      <p:sp>
        <p:nvSpPr>
          <p:cNvPr id="7" name="テキスト ボックス 6">
            <a:extLst>
              <a:ext uri="{FF2B5EF4-FFF2-40B4-BE49-F238E27FC236}">
                <a16:creationId xmlns:a16="http://schemas.microsoft.com/office/drawing/2014/main" id="{F0E66219-0D25-8402-195A-08B295C85000}"/>
              </a:ext>
            </a:extLst>
          </p:cNvPr>
          <p:cNvSpPr txBox="1"/>
          <p:nvPr/>
        </p:nvSpPr>
        <p:spPr>
          <a:xfrm>
            <a:off x="765165" y="1846014"/>
            <a:ext cx="9161482" cy="1219886"/>
          </a:xfrm>
          <a:prstGeom prst="rect">
            <a:avLst/>
          </a:prstGeom>
          <a:noFill/>
        </p:spPr>
        <p:txBody>
          <a:bodyPr wrap="none" rtlCol="0" anchor="ctr" anchorCtr="0">
            <a:spAutoFit/>
          </a:bodyPr>
          <a:lstStyle/>
          <a:p>
            <a:pPr algn="ctr">
              <a:lnSpc>
                <a:spcPct val="110000"/>
              </a:lnSpc>
              <a:spcBef>
                <a:spcPts val="600"/>
              </a:spcBef>
            </a:pPr>
            <a:r>
              <a:rPr kumimoji="1" lang="ja-JP" altLang="en-US" sz="2800">
                <a:latin typeface="+mj-ea"/>
                <a:ea typeface="+mj-ea"/>
              </a:rPr>
              <a:t>今回みなさんは </a:t>
            </a:r>
            <a:r>
              <a:rPr kumimoji="1" lang="ja-JP" altLang="en-US" sz="3600" b="1">
                <a:solidFill>
                  <a:schemeClr val="accent4"/>
                </a:solidFill>
                <a:latin typeface="+mj-ea"/>
                <a:ea typeface="+mj-ea"/>
              </a:rPr>
              <a:t>遊びの天才を目指す主人公</a:t>
            </a:r>
            <a:r>
              <a:rPr kumimoji="1" lang="ja-JP" altLang="en-US" sz="2800">
                <a:latin typeface="+mj-ea"/>
                <a:ea typeface="+mj-ea"/>
              </a:rPr>
              <a:t>。</a:t>
            </a:r>
            <a:endParaRPr kumimoji="1" lang="en-US" altLang="ja-JP" sz="3600">
              <a:latin typeface="+mj-ea"/>
              <a:ea typeface="+mj-ea"/>
            </a:endParaRPr>
          </a:p>
          <a:p>
            <a:pPr algn="ctr">
              <a:lnSpc>
                <a:spcPct val="110000"/>
              </a:lnSpc>
              <a:spcBef>
                <a:spcPts val="600"/>
              </a:spcBef>
            </a:pPr>
            <a:r>
              <a:rPr kumimoji="1" lang="ja-JP" altLang="en-US" sz="2800">
                <a:latin typeface="+mj-ea"/>
                <a:ea typeface="+mj-ea"/>
              </a:rPr>
              <a:t>決まった正解なんてない。アイデアをカタチにしよう！</a:t>
            </a:r>
          </a:p>
        </p:txBody>
      </p:sp>
    </p:spTree>
    <p:extLst>
      <p:ext uri="{BB962C8B-B14F-4D97-AF65-F5344CB8AC3E}">
        <p14:creationId xmlns:p14="http://schemas.microsoft.com/office/powerpoint/2010/main" val="1502529743"/>
      </p:ext>
    </p:extLst>
  </p:cSld>
  <p:clrMapOvr>
    <a:masterClrMapping/>
  </p:clrMapOvr>
</p:sld>
</file>

<file path=ppt/theme/theme1.xml><?xml version="1.0" encoding="utf-8"?>
<a:theme xmlns:a="http://schemas.openxmlformats.org/drawingml/2006/main" name="横浜市MESH-WS_theme">
  <a:themeElements>
    <a:clrScheme name="Yokohama_WS">
      <a:dk1>
        <a:sysClr val="windowText" lastClr="000000"/>
      </a:dk1>
      <a:lt1>
        <a:sysClr val="window" lastClr="FFFFFF"/>
      </a:lt1>
      <a:dk2>
        <a:srgbClr val="44546A"/>
      </a:dk2>
      <a:lt2>
        <a:srgbClr val="E7E6E6"/>
      </a:lt2>
      <a:accent1>
        <a:srgbClr val="0060AF"/>
      </a:accent1>
      <a:accent2>
        <a:srgbClr val="EDB834"/>
      </a:accent2>
      <a:accent3>
        <a:srgbClr val="FFF1D0"/>
      </a:accent3>
      <a:accent4>
        <a:srgbClr val="EF59A1"/>
      </a:accent4>
      <a:accent5>
        <a:srgbClr val="7FC036"/>
      </a:accent5>
      <a:accent6>
        <a:srgbClr val="84D0EF"/>
      </a:accent6>
      <a:hlink>
        <a:srgbClr val="0563C1"/>
      </a:hlink>
      <a:folHlink>
        <a:srgbClr val="954F72"/>
      </a:folHlink>
    </a:clrScheme>
    <a:fontScheme name="NotoSans+Figtree">
      <a:majorFont>
        <a:latin typeface="Figtree"/>
        <a:ea typeface="Noto Sans JP"/>
        <a:cs typeface=""/>
      </a:majorFont>
      <a:minorFont>
        <a:latin typeface="Figtree"/>
        <a:ea typeface="Noto Sans JP"/>
        <a:cs typeface=""/>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9050">
          <a:solidFill>
            <a:srgbClr val="7FC036"/>
          </a:solidFill>
        </a:ln>
      </a:spPr>
      <a:bodyPr rtlCol="0" anchor="ctr"/>
      <a:lstStyle>
        <a:defPPr algn="ctr">
          <a:defRPr kumimoji="1"/>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rgbClr val="7FC03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lnSpc>
            <a:spcPct val="110000"/>
          </a:lnSpc>
          <a:defRPr kumimoji="1" sz="2400" dirty="0" smtClean="0"/>
        </a:defPPr>
      </a:lstStyle>
    </a:txDef>
  </a:objectDefaults>
  <a:extraClrSchemeLst/>
  <a:extLst>
    <a:ext uri="{05A4C25C-085E-4340-85A3-A5531E510DB2}">
      <thm15:themeFamily xmlns:thm15="http://schemas.microsoft.com/office/thememl/2012/main" name="横浜市MESH-WS_theme" id="{D610FD02-2DFF-4152-88B0-AF9F838ACCCB}" vid="{464995CA-0E6D-49A9-BC72-8F16C8F8F29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f41bcb5-c330-4cbb-8eba-49c9dbaaa5bd}" enabled="1" method="Privileged" siteId="{66c65d8a-9158-4521-a2d8-664963db48e4}" removed="0"/>
</clbl:labelList>
</file>

<file path=docProps/app.xml><?xml version="1.0" encoding="utf-8"?>
<Properties xmlns="http://schemas.openxmlformats.org/officeDocument/2006/extended-properties" xmlns:vt="http://schemas.openxmlformats.org/officeDocument/2006/docPropsVTypes">
  <Template/>
  <TotalTime>0</TotalTime>
  <Words>3797</Words>
  <Application>Microsoft Office PowerPoint</Application>
  <PresentationFormat>ユーザー設定</PresentationFormat>
  <Paragraphs>486</Paragraphs>
  <Slides>48</Slides>
  <Notes>48</Notes>
  <HiddenSlides>9</HiddenSlides>
  <MMClips>1</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48</vt:i4>
      </vt:variant>
    </vt:vector>
  </HeadingPairs>
  <TitlesOfParts>
    <vt:vector size="58" baseType="lpstr">
      <vt:lpstr>Aptos SemiBold</vt:lpstr>
      <vt:lpstr>Figtree</vt:lpstr>
      <vt:lpstr>Figtree Light</vt:lpstr>
      <vt:lpstr>Noto Sans JP</vt:lpstr>
      <vt:lpstr>SST Japanese Pro Regular</vt:lpstr>
      <vt:lpstr>源柔ゴシックXP Heavy</vt:lpstr>
      <vt:lpstr>游ゴシック</vt:lpstr>
      <vt:lpstr>Arial</vt:lpstr>
      <vt:lpstr>Times New Roman</vt:lpstr>
      <vt:lpstr>横浜市MESH-WS_theme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2024-10-31T05:08:59Z</dcterms:created>
  <dcterms:modified xsi:type="dcterms:W3CDTF">2024-10-31T05:09:03Z</dcterms:modified>
</cp:coreProperties>
</file>